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6" r:id="rId2"/>
    <p:sldMasterId id="2147483658" r:id="rId3"/>
    <p:sldMasterId id="2147483660" r:id="rId4"/>
    <p:sldMasterId id="2147483664" r:id="rId5"/>
    <p:sldMasterId id="2147483666" r:id="rId6"/>
  </p:sldMasterIdLst>
  <p:sldIdLst>
    <p:sldId id="258" r:id="rId7"/>
    <p:sldId id="259" r:id="rId8"/>
    <p:sldId id="256" r:id="rId9"/>
    <p:sldId id="257" r:id="rId10"/>
    <p:sldId id="314" r:id="rId11"/>
    <p:sldId id="315" r:id="rId12"/>
    <p:sldId id="316" r:id="rId13"/>
    <p:sldId id="317" r:id="rId14"/>
    <p:sldId id="274" r:id="rId15"/>
    <p:sldId id="276" r:id="rId16"/>
    <p:sldId id="284" r:id="rId17"/>
    <p:sldId id="285" r:id="rId18"/>
    <p:sldId id="277" r:id="rId19"/>
    <p:sldId id="278" r:id="rId20"/>
    <p:sldId id="279" r:id="rId21"/>
    <p:sldId id="273" r:id="rId22"/>
    <p:sldId id="266" r:id="rId23"/>
    <p:sldId id="280" r:id="rId24"/>
    <p:sldId id="281" r:id="rId25"/>
    <p:sldId id="282" r:id="rId26"/>
    <p:sldId id="283" r:id="rId27"/>
    <p:sldId id="287" r:id="rId28"/>
    <p:sldId id="288" r:id="rId29"/>
    <p:sldId id="275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7" r:id="rId42"/>
    <p:sldId id="308" r:id="rId43"/>
    <p:sldId id="302" r:id="rId44"/>
    <p:sldId id="303" r:id="rId45"/>
    <p:sldId id="304" r:id="rId46"/>
    <p:sldId id="305" r:id="rId47"/>
    <p:sldId id="306" r:id="rId48"/>
    <p:sldId id="292" r:id="rId49"/>
    <p:sldId id="272" r:id="rId50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배달의민족 주아" panose="02020603020101020101" pitchFamily="18" charset="-127"/>
      <p:regular r:id="rId52"/>
    </p:embeddedFont>
    <p:embeddedFont>
      <p:font typeface="배달의민족 한나체 Air" panose="020B0600000101010101" pitchFamily="50" charset="-127"/>
      <p:regular r:id="rId53"/>
    </p:embeddedFont>
    <p:embeddedFont>
      <p:font typeface="배달의민족 한나체 Pro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은아" initials="신" lastIdx="1" clrIdx="0">
    <p:extLst>
      <p:ext uri="{19B8F6BF-5375-455C-9EA6-DF929625EA0E}">
        <p15:presenceInfo xmlns:p15="http://schemas.microsoft.com/office/powerpoint/2012/main" userId="신은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D6F"/>
    <a:srgbClr val="0000FF"/>
    <a:srgbClr val="073D1B"/>
    <a:srgbClr val="9CAE24"/>
    <a:srgbClr val="57812D"/>
    <a:srgbClr val="FFF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82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E3AB0-D334-4C10-97A4-955770FE4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EEA408-727A-45B7-90A9-428ACCE86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E7E12-4738-466C-A326-6A0119B3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C2166D40-06E1-42ED-B082-EEC23E965141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65DC1-31E0-4D8F-8AC8-523B1D39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5B6F0-0688-4683-B69E-1548FE1C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9F62FDD8-B006-45A9-BD71-08E31D9FE1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3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96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09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734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6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21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9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58745" y="1815453"/>
            <a:ext cx="7026910" cy="3227095"/>
            <a:chOff x="2582545" y="2348594"/>
            <a:chExt cx="7026910" cy="3227095"/>
          </a:xfrm>
        </p:grpSpPr>
        <p:grpSp>
          <p:nvGrpSpPr>
            <p:cNvPr id="3" name="그룹 2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1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7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7" name="그룹 6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9" name="현 8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96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 userDrawn="1"/>
        </p:nvGrpSpPr>
        <p:grpSpPr>
          <a:xfrm>
            <a:off x="1930400" y="1475128"/>
            <a:ext cx="8509000" cy="3907744"/>
            <a:chOff x="2582545" y="2348594"/>
            <a:chExt cx="7026910" cy="3227095"/>
          </a:xfrm>
        </p:grpSpPr>
        <p:grpSp>
          <p:nvGrpSpPr>
            <p:cNvPr id="42" name="그룹 41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60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61" name="이등변 삼각형 60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56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7" name="이등변 삼각형 56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46" name="그룹 45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48" name="현 47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64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 userDrawn="1"/>
        </p:nvSpPr>
        <p:spPr>
          <a:xfrm>
            <a:off x="260350" y="1081564"/>
            <a:ext cx="11671300" cy="5497036"/>
          </a:xfrm>
          <a:prstGeom prst="rect">
            <a:avLst/>
          </a:prstGeom>
          <a:noFill/>
          <a:ln w="19050">
            <a:solidFill>
              <a:srgbClr val="073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6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658745" y="1815453"/>
            <a:ext cx="7026910" cy="3227095"/>
            <a:chOff x="2582545" y="2348594"/>
            <a:chExt cx="7026910" cy="3227095"/>
          </a:xfrm>
        </p:grpSpPr>
        <p:grpSp>
          <p:nvGrpSpPr>
            <p:cNvPr id="3" name="그룹 2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21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2" name="이등변 삼각형 21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6" name="그룹 5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17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7" name="그룹 6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9" name="현 8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73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 userDrawn="1"/>
        </p:nvGrpSpPr>
        <p:grpSpPr>
          <a:xfrm>
            <a:off x="1930400" y="1475128"/>
            <a:ext cx="8509000" cy="3907744"/>
            <a:chOff x="2582545" y="2348594"/>
            <a:chExt cx="7026910" cy="3227095"/>
          </a:xfrm>
        </p:grpSpPr>
        <p:grpSp>
          <p:nvGrpSpPr>
            <p:cNvPr id="42" name="그룹 41"/>
            <p:cNvGrpSpPr/>
            <p:nvPr/>
          </p:nvGrpSpPr>
          <p:grpSpPr>
            <a:xfrm>
              <a:off x="2609009" y="2993046"/>
              <a:ext cx="1315732" cy="2090250"/>
              <a:chOff x="10343016" y="2980600"/>
              <a:chExt cx="1315732" cy="2090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0997818" y="3651688"/>
                <a:ext cx="35469" cy="1419162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10461151" y="3260817"/>
                <a:ext cx="1069226" cy="1069225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0715546" y="2980600"/>
                <a:ext cx="560433" cy="560433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10461149" y="3269735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1013498" y="3252138"/>
                <a:ext cx="442200" cy="44220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0343016" y="3572211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1149858" y="3541033"/>
                <a:ext cx="508890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46114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10835469" y="3883606"/>
                <a:ext cx="725306" cy="508890"/>
              </a:xfrm>
              <a:prstGeom prst="ellipse">
                <a:avLst/>
              </a:prstGeom>
              <a:solidFill>
                <a:srgbClr val="E874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E8BE1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690873" y="2376564"/>
              <a:ext cx="1695949" cy="2694286"/>
              <a:chOff x="9344787" y="2376564"/>
              <a:chExt cx="1695949" cy="26942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0188812" y="3241582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9497060" y="2737757"/>
                <a:ext cx="1378208" cy="137820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824970" y="2376564"/>
                <a:ext cx="722386" cy="7223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497058" y="2749253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10209023" y="2726571"/>
                <a:ext cx="569986" cy="569986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9344787" y="3139138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10384788" y="3098950"/>
                <a:ext cx="655948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949705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9979548" y="3540519"/>
                <a:ext cx="934903" cy="655948"/>
              </a:xfrm>
              <a:prstGeom prst="ellipse">
                <a:avLst/>
              </a:prstGeom>
              <a:solidFill>
                <a:srgbClr val="E8BE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3893877" y="3206486"/>
              <a:ext cx="640600" cy="1857214"/>
              <a:chOff x="1799769" y="1567540"/>
              <a:chExt cx="938442" cy="272071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60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61" name="이등변 삼각형 60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8475807" y="2348594"/>
              <a:ext cx="936508" cy="2715106"/>
              <a:chOff x="1799769" y="1567540"/>
              <a:chExt cx="938442" cy="272071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173054" y="3949699"/>
                <a:ext cx="124287" cy="338555"/>
              </a:xfrm>
              <a:prstGeom prst="rect">
                <a:avLst/>
              </a:prstGeom>
              <a:solidFill>
                <a:srgbClr val="7139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1799769" y="1567540"/>
                <a:ext cx="938442" cy="2436744"/>
                <a:chOff x="1799769" y="1567540"/>
                <a:chExt cx="938442" cy="2436744"/>
              </a:xfrm>
            </p:grpSpPr>
            <p:sp>
              <p:nvSpPr>
                <p:cNvPr id="56" name="이등변 삼각형 15"/>
                <p:cNvSpPr/>
                <p:nvPr/>
              </p:nvSpPr>
              <p:spPr>
                <a:xfrm>
                  <a:off x="1800554" y="1646362"/>
                  <a:ext cx="937657" cy="2354194"/>
                </a:xfrm>
                <a:custGeom>
                  <a:avLst/>
                  <a:gdLst>
                    <a:gd name="connsiteX0" fmla="*/ 0 w 937657"/>
                    <a:gd name="connsiteY0" fmla="*/ 2436744 h 2436744"/>
                    <a:gd name="connsiteX1" fmla="*/ 468829 w 937657"/>
                    <a:gd name="connsiteY1" fmla="*/ 0 h 2436744"/>
                    <a:gd name="connsiteX2" fmla="*/ 937657 w 937657"/>
                    <a:gd name="connsiteY2" fmla="*/ 2436744 h 2436744"/>
                    <a:gd name="connsiteX3" fmla="*/ 0 w 937657"/>
                    <a:gd name="connsiteY3" fmla="*/ 2436744 h 2436744"/>
                    <a:gd name="connsiteX0" fmla="*/ 0 w 937657"/>
                    <a:gd name="connsiteY0" fmla="*/ 2449444 h 2449444"/>
                    <a:gd name="connsiteX1" fmla="*/ 481529 w 937657"/>
                    <a:gd name="connsiteY1" fmla="*/ 0 h 2449444"/>
                    <a:gd name="connsiteX2" fmla="*/ 937657 w 937657"/>
                    <a:gd name="connsiteY2" fmla="*/ 2449444 h 2449444"/>
                    <a:gd name="connsiteX3" fmla="*/ 0 w 937657"/>
                    <a:gd name="connsiteY3" fmla="*/ 2449444 h 2449444"/>
                    <a:gd name="connsiteX0" fmla="*/ 0 w 937657"/>
                    <a:gd name="connsiteY0" fmla="*/ 2474844 h 2474844"/>
                    <a:gd name="connsiteX1" fmla="*/ 456129 w 937657"/>
                    <a:gd name="connsiteY1" fmla="*/ 0 h 2474844"/>
                    <a:gd name="connsiteX2" fmla="*/ 937657 w 937657"/>
                    <a:gd name="connsiteY2" fmla="*/ 2474844 h 2474844"/>
                    <a:gd name="connsiteX3" fmla="*/ 0 w 937657"/>
                    <a:gd name="connsiteY3" fmla="*/ 2474844 h 2474844"/>
                    <a:gd name="connsiteX0" fmla="*/ 0 w 937657"/>
                    <a:gd name="connsiteY0" fmla="*/ 2357369 h 2357369"/>
                    <a:gd name="connsiteX1" fmla="*/ 449779 w 937657"/>
                    <a:gd name="connsiteY1" fmla="*/ 0 h 2357369"/>
                    <a:gd name="connsiteX2" fmla="*/ 937657 w 937657"/>
                    <a:gd name="connsiteY2" fmla="*/ 2357369 h 2357369"/>
                    <a:gd name="connsiteX3" fmla="*/ 0 w 937657"/>
                    <a:gd name="connsiteY3" fmla="*/ 2357369 h 2357369"/>
                    <a:gd name="connsiteX0" fmla="*/ 0 w 937657"/>
                    <a:gd name="connsiteY0" fmla="*/ 2354194 h 2354194"/>
                    <a:gd name="connsiteX1" fmla="*/ 443429 w 937657"/>
                    <a:gd name="connsiteY1" fmla="*/ 0 h 2354194"/>
                    <a:gd name="connsiteX2" fmla="*/ 937657 w 937657"/>
                    <a:gd name="connsiteY2" fmla="*/ 2354194 h 2354194"/>
                    <a:gd name="connsiteX3" fmla="*/ 0 w 937657"/>
                    <a:gd name="connsiteY3" fmla="*/ 2354194 h 235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657" h="2354194">
                      <a:moveTo>
                        <a:pt x="0" y="2354194"/>
                      </a:moveTo>
                      <a:lnTo>
                        <a:pt x="443429" y="0"/>
                      </a:lnTo>
                      <a:lnTo>
                        <a:pt x="937657" y="2354194"/>
                      </a:lnTo>
                      <a:lnTo>
                        <a:pt x="0" y="2354194"/>
                      </a:lnTo>
                      <a:close/>
                    </a:path>
                  </a:pathLst>
                </a:custGeom>
                <a:solidFill>
                  <a:srgbClr val="82911C"/>
                </a:solidFill>
                <a:ln cap="rnd">
                  <a:solidFill>
                    <a:srgbClr val="82911C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7" name="이등변 삼각형 56"/>
                <p:cNvSpPr/>
                <p:nvPr/>
              </p:nvSpPr>
              <p:spPr>
                <a:xfrm>
                  <a:off x="1799769" y="1567540"/>
                  <a:ext cx="870858" cy="2436744"/>
                </a:xfrm>
                <a:prstGeom prst="triangle">
                  <a:avLst/>
                </a:prstGeom>
                <a:solidFill>
                  <a:srgbClr val="BBC557"/>
                </a:solidFill>
                <a:ln cap="rnd">
                  <a:solidFill>
                    <a:srgbClr val="BBC557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grpSp>
          <p:nvGrpSpPr>
            <p:cNvPr id="46" name="그룹 45"/>
            <p:cNvGrpSpPr/>
            <p:nvPr/>
          </p:nvGrpSpPr>
          <p:grpSpPr>
            <a:xfrm>
              <a:off x="2924445" y="2720291"/>
              <a:ext cx="1378208" cy="2343408"/>
              <a:chOff x="3035564" y="1501091"/>
              <a:chExt cx="1378208" cy="234340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035564" y="1501091"/>
                <a:ext cx="1378208" cy="1378208"/>
              </a:xfrm>
              <a:prstGeom prst="ellipse">
                <a:avLst/>
              </a:prstGeom>
              <a:solidFill>
                <a:srgbClr val="6D94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7430296" y="3748908"/>
              <a:ext cx="1159809" cy="1314791"/>
              <a:chOff x="2555883" y="1194569"/>
              <a:chExt cx="2337569" cy="264993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3701808" y="2015231"/>
                <a:ext cx="45719" cy="1829268"/>
              </a:xfrm>
              <a:prstGeom prst="rect">
                <a:avLst/>
              </a:prstGeom>
              <a:solidFill>
                <a:srgbClr val="5A2C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555883" y="1194569"/>
                <a:ext cx="2337569" cy="2337567"/>
              </a:xfrm>
              <a:prstGeom prst="ellipse">
                <a:avLst/>
              </a:prstGeom>
              <a:solidFill>
                <a:srgbClr val="95A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48" name="현 47"/>
            <p:cNvSpPr/>
            <p:nvPr/>
          </p:nvSpPr>
          <p:spPr>
            <a:xfrm rot="5400000">
              <a:off x="7303651" y="4551710"/>
              <a:ext cx="1023979" cy="1023979"/>
            </a:xfrm>
            <a:prstGeom prst="chord">
              <a:avLst>
                <a:gd name="adj1" fmla="val 5364037"/>
                <a:gd name="adj2" fmla="val 16200000"/>
              </a:avLst>
            </a:prstGeom>
            <a:solidFill>
              <a:srgbClr val="B6C5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582545" y="5063699"/>
              <a:ext cx="7026910" cy="0"/>
            </a:xfrm>
            <a:prstGeom prst="line">
              <a:avLst/>
            </a:prstGeom>
            <a:ln w="12700" cap="rnd">
              <a:solidFill>
                <a:srgbClr val="073D1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/>
          <p:cNvSpPr/>
          <p:nvPr userDrawn="1"/>
        </p:nvSpPr>
        <p:spPr>
          <a:xfrm>
            <a:off x="1955800" y="1257300"/>
            <a:ext cx="8470900" cy="4343400"/>
          </a:xfrm>
          <a:prstGeom prst="rect">
            <a:avLst/>
          </a:prstGeom>
          <a:solidFill>
            <a:srgbClr val="FFFCE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67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IT5-piVtRw&amp;t=700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4E2EF2-00D4-4AC9-A565-2AA9ED6CCA42}"/>
              </a:ext>
            </a:extLst>
          </p:cNvPr>
          <p:cNvSpPr txBox="1"/>
          <p:nvPr/>
        </p:nvSpPr>
        <p:spPr>
          <a:xfrm>
            <a:off x="9007063" y="5440294"/>
            <a:ext cx="26661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ln w="22225">
                  <a:noFill/>
                </a:ln>
                <a:solidFill>
                  <a:srgbClr val="57812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sz="2800" b="1" dirty="0">
                <a:ln w="22225">
                  <a:noFill/>
                </a:ln>
                <a:solidFill>
                  <a:srgbClr val="57812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</a:t>
            </a:r>
            <a:endParaRPr lang="en-US" altLang="ko-KR" sz="2800" b="1" dirty="0">
              <a:ln w="22225">
                <a:noFill/>
              </a:ln>
              <a:solidFill>
                <a:srgbClr val="57812D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r"/>
            <a:r>
              <a:rPr lang="ko-KR" altLang="en-US" sz="2400" dirty="0" err="1">
                <a:ln w="22225">
                  <a:noFill/>
                </a:ln>
                <a:solidFill>
                  <a:srgbClr val="57812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강한얼</a:t>
            </a:r>
            <a:r>
              <a:rPr lang="en-US" altLang="ko-KR" sz="2400" dirty="0">
                <a:ln w="22225">
                  <a:noFill/>
                </a:ln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ln w="22225">
                  <a:noFill/>
                </a:ln>
                <a:solidFill>
                  <a:srgbClr val="57812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김봉석</a:t>
            </a:r>
            <a:r>
              <a:rPr lang="en-US" altLang="ko-KR" sz="2400" dirty="0">
                <a:ln w="22225">
                  <a:noFill/>
                </a:ln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ln w="22225">
                  <a:noFill/>
                </a:ln>
                <a:solidFill>
                  <a:srgbClr val="57812D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신은아</a:t>
            </a:r>
            <a:endParaRPr lang="en-US" altLang="ko-KR" sz="2400" b="1" dirty="0">
              <a:ln w="22225">
                <a:noFill/>
              </a:ln>
              <a:solidFill>
                <a:srgbClr val="57812D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92C40-C983-4D20-AFEB-25246B9EBBF0}"/>
              </a:ext>
            </a:extLst>
          </p:cNvPr>
          <p:cNvSpPr txBox="1"/>
          <p:nvPr/>
        </p:nvSpPr>
        <p:spPr>
          <a:xfrm>
            <a:off x="2354956" y="2767280"/>
            <a:ext cx="748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600" dirty="0">
                <a:solidFill>
                  <a:srgbClr val="1538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앙상블의 이해 </a:t>
            </a:r>
            <a:r>
              <a:rPr lang="en-US" altLang="ko-KR" sz="4400" spc="600" dirty="0">
                <a:solidFill>
                  <a:srgbClr val="1538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Bagging</a:t>
            </a:r>
          </a:p>
          <a:p>
            <a:pPr algn="ctr"/>
            <a:r>
              <a:rPr lang="en-US" altLang="ko-KR" sz="4400" spc="600" dirty="0">
                <a:solidFill>
                  <a:srgbClr val="1538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Random Forest</a:t>
            </a:r>
            <a:endParaRPr lang="ko-KR" altLang="en-US" sz="4400" spc="600" dirty="0">
              <a:solidFill>
                <a:srgbClr val="1538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37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261788C-E1F6-42DE-8501-9E75087579BF}"/>
              </a:ext>
            </a:extLst>
          </p:cNvPr>
          <p:cNvPicPr/>
          <p:nvPr/>
        </p:nvPicPr>
        <p:blipFill rotWithShape="1">
          <a:blip r:embed="rId2"/>
          <a:srcRect l="16945" t="29383" r="16666" b="10708"/>
          <a:stretch/>
        </p:blipFill>
        <p:spPr bwMode="auto">
          <a:xfrm>
            <a:off x="457200" y="1923767"/>
            <a:ext cx="6620933" cy="3833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0E362B-DB88-4ED0-978C-9D7CA7D1E93E}"/>
              </a:ext>
            </a:extLst>
          </p:cNvPr>
          <p:cNvSpPr/>
          <p:nvPr/>
        </p:nvSpPr>
        <p:spPr>
          <a:xfrm>
            <a:off x="9601200" y="1703203"/>
            <a:ext cx="1850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aggregate :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종합하다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63289F-CD52-4936-AE02-48AFAF730417}"/>
              </a:ext>
            </a:extLst>
          </p:cNvPr>
          <p:cNvSpPr/>
          <p:nvPr/>
        </p:nvSpPr>
        <p:spPr>
          <a:xfrm>
            <a:off x="7078133" y="1923767"/>
            <a:ext cx="4862634" cy="2031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Bagging(</a:t>
            </a:r>
            <a:r>
              <a:rPr lang="en-US" altLang="ko-KR" sz="2000" kern="100" dirty="0">
                <a:solidFill>
                  <a:srgbClr val="0000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B</a:t>
            </a:r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ootstrap </a:t>
            </a:r>
            <a:r>
              <a:rPr lang="en-US" altLang="ko-KR" sz="2000" kern="100" dirty="0">
                <a:solidFill>
                  <a:srgbClr val="0000FF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Agg</a:t>
            </a:r>
            <a:r>
              <a:rPr lang="en-US" altLang="ko-KR" sz="2000" kern="100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regat</a:t>
            </a:r>
            <a:r>
              <a:rPr lang="en-US" altLang="ko-KR" sz="2000" kern="100" dirty="0">
                <a:solidFill>
                  <a:srgbClr val="0000FF"/>
                </a:solidFill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ing</a:t>
            </a:r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의 과정</a:t>
            </a:r>
            <a:endParaRPr lang="en-US" altLang="ko-KR" sz="20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1.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여러 개의 </a:t>
            </a:r>
            <a:r>
              <a:rPr lang="ko-KR" altLang="ko-KR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붓스트랩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자료를 생성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2.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각 </a:t>
            </a:r>
            <a:r>
              <a:rPr lang="ko-KR" altLang="ko-KR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붓스트랩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자료에 예측모형을 만듦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3.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예측된 결과를 결합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4.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최종 예측모형을 만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듦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23006C-1DE4-4C0C-AA1B-FDBD147545C2}"/>
              </a:ext>
            </a:extLst>
          </p:cNvPr>
          <p:cNvSpPr/>
          <p:nvPr/>
        </p:nvSpPr>
        <p:spPr>
          <a:xfrm>
            <a:off x="7078133" y="4797873"/>
            <a:ext cx="4862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최적의 의사결정나무를 구축할 때 가장 어려운 부분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:     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가지치기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(pruning). But, </a:t>
            </a:r>
            <a:r>
              <a:rPr lang="ko-KR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배깅에서는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가지치기를 하지 않고 최대로 성장한 의사결정나무들을 활용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6AD4B-8555-4C3C-A990-03B578AAF137}"/>
              </a:ext>
            </a:extLst>
          </p:cNvPr>
          <p:cNvSpPr txBox="1"/>
          <p:nvPr/>
        </p:nvSpPr>
        <p:spPr>
          <a:xfrm>
            <a:off x="984433" y="2274838"/>
            <a:ext cx="9990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Bagging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효과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 예측 모형의 결과를 결합하므로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배깅은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kern="100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Variance</a:t>
            </a:r>
            <a:r>
              <a:rPr lang="ko-KR" altLang="en-US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 낮춰주는데 도움을 줌</a:t>
            </a:r>
            <a:endParaRPr lang="en-US" altLang="ko-KR" sz="20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3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Large Variance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가진 모델에 유용하게 잘 사용됨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Variance : training set(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학습에서 사용된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data set)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따라 결과가 달라지는 정도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모형의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flexibility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관련이 있음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  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Large Variance : training set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사소한 변화가 있을 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 결과가 크게 달라진다는 의미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A9C7A-5F8D-4241-80BF-637B041994E6}"/>
              </a:ext>
            </a:extLst>
          </p:cNvPr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47F5ED-14C2-4617-8897-FF8C35C4459E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94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3BAC2-719C-4250-AAA6-736381738BF1}"/>
              </a:ext>
            </a:extLst>
          </p:cNvPr>
          <p:cNvSpPr txBox="1"/>
          <p:nvPr/>
        </p:nvSpPr>
        <p:spPr>
          <a:xfrm>
            <a:off x="1159554" y="1886768"/>
            <a:ext cx="868680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의사결정나무의 특징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dirty="0">
                <a:solidFill>
                  <a:srgbClr val="0000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Large Variance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Low bias</a:t>
            </a:r>
          </a:p>
          <a:p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 Variance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를 낮춰줄 필요가 있겠네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?!</a:t>
            </a:r>
          </a:p>
          <a:p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 </a:t>
            </a:r>
            <a:r>
              <a:rPr lang="ko-KR" altLang="en-US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배깅은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의사결정나무와 자주 같이 사용됨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Bagging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의사결정나무에 적용해보자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붓스트랩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자료를 생성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붓스트랩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자료에 대해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의사결정나무 생성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각각의 의사결정 나무는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Large Variance, Low bias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특징을 가짐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예측된 결과를 결합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①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회귀트리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예측값의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평균을 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②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분류트리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(1) Majority voting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(2) Weighted voting(weight = training accuracy of individual models)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(3) Weighted voting(weight=predicted probability for each class)</a:t>
            </a:r>
          </a:p>
          <a:p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최종 예측모형을 만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듦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8EA76-3F58-4355-95CD-8453E48BA85C}"/>
              </a:ext>
            </a:extLst>
          </p:cNvPr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B3DBE6-9A2C-4D97-93CC-E7B96235217B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19E6A1-9FDA-46C0-9CFD-1D5B1E7B92C5}"/>
              </a:ext>
            </a:extLst>
          </p:cNvPr>
          <p:cNvCxnSpPr>
            <a:cxnSpLocks/>
          </p:cNvCxnSpPr>
          <p:nvPr/>
        </p:nvCxnSpPr>
        <p:spPr>
          <a:xfrm>
            <a:off x="4352925" y="4924425"/>
            <a:ext cx="4962525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34F85F3-2D32-4821-AD84-4081D4CEB1F7}"/>
              </a:ext>
            </a:extLst>
          </p:cNvPr>
          <p:cNvCxnSpPr>
            <a:cxnSpLocks/>
          </p:cNvCxnSpPr>
          <p:nvPr/>
        </p:nvCxnSpPr>
        <p:spPr>
          <a:xfrm>
            <a:off x="8677275" y="5467350"/>
            <a:ext cx="638175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2D3D9BA-05FE-4330-BFFD-C20370124FB7}"/>
              </a:ext>
            </a:extLst>
          </p:cNvPr>
          <p:cNvCxnSpPr/>
          <p:nvPr/>
        </p:nvCxnSpPr>
        <p:spPr>
          <a:xfrm>
            <a:off x="9315450" y="4924425"/>
            <a:ext cx="0" cy="54292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922B0F-0018-4655-B479-1E5A7E337B5D}"/>
              </a:ext>
            </a:extLst>
          </p:cNvPr>
          <p:cNvCxnSpPr/>
          <p:nvPr/>
        </p:nvCxnSpPr>
        <p:spPr>
          <a:xfrm>
            <a:off x="9020175" y="5200650"/>
            <a:ext cx="6762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071A12-AB62-45C6-858A-D62F242C612C}"/>
              </a:ext>
            </a:extLst>
          </p:cNvPr>
          <p:cNvSpPr txBox="1"/>
          <p:nvPr/>
        </p:nvSpPr>
        <p:spPr>
          <a:xfrm>
            <a:off x="9696450" y="4934277"/>
            <a:ext cx="1895474" cy="52322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 페이지에서 자세히 알아봅시다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^_^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01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C0F8C-FBEC-4A0D-9522-896AE2524C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6306" y="1658576"/>
            <a:ext cx="5034547" cy="840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2991A1-9FA8-4330-B26C-12F4B9B30A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6307" y="2678626"/>
            <a:ext cx="5034547" cy="3156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136810-44EC-4F68-B7B0-5F9C78FC418F}"/>
              </a:ext>
            </a:extLst>
          </p:cNvPr>
          <p:cNvPicPr/>
          <p:nvPr/>
        </p:nvPicPr>
        <p:blipFill rotWithShape="1">
          <a:blip r:embed="rId4"/>
          <a:srcRect t="-23385" r="11176" b="26772"/>
          <a:stretch/>
        </p:blipFill>
        <p:spPr>
          <a:xfrm>
            <a:off x="5965673" y="874234"/>
            <a:ext cx="2148882" cy="2907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FFCB93-BDCB-4B05-AE92-55690B2D4D82}"/>
              </a:ext>
            </a:extLst>
          </p:cNvPr>
          <p:cNvSpPr txBox="1"/>
          <p:nvPr/>
        </p:nvSpPr>
        <p:spPr>
          <a:xfrm>
            <a:off x="1794504" y="5834835"/>
            <a:ext cx="381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P(y=1)&gt;0.5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Predicted class label=1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P(y=1)&lt;0.5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Predicted class label=0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521FFE-6F08-44C4-9AA1-929771145402}"/>
              </a:ext>
            </a:extLst>
          </p:cNvPr>
          <p:cNvPicPr/>
          <p:nvPr/>
        </p:nvPicPr>
        <p:blipFill rotWithShape="1">
          <a:blip r:embed="rId4"/>
          <a:srcRect t="81093"/>
          <a:stretch/>
        </p:blipFill>
        <p:spPr>
          <a:xfrm>
            <a:off x="5965673" y="5634676"/>
            <a:ext cx="2796646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264DDC-BA94-454F-80B3-4A6E48112E0B}"/>
                  </a:ext>
                </a:extLst>
              </p:cNvPr>
              <p:cNvSpPr txBox="1"/>
              <p:nvPr/>
            </p:nvSpPr>
            <p:spPr>
              <a:xfrm>
                <a:off x="8183093" y="1551152"/>
                <a:ext cx="3642531" cy="180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지시함수는 조건을 만족하면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1, 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아니면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0</a:t>
                </a:r>
              </a:p>
              <a:p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왼쪽의 식은 각각</a:t>
                </a:r>
                <a:endParaRPr lang="en-US" altLang="ko-KR" kern="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kern="10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0, 1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인 것의 개수이고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,</a:t>
                </a:r>
              </a:p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는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Predicted class label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임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왼쪽 그림의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Predicted class label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을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보면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0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이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4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개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, 1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이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개임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264DDC-BA94-454F-80B3-4A6E4811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093" y="1551152"/>
                <a:ext cx="3642531" cy="1805751"/>
              </a:xfrm>
              <a:prstGeom prst="rect">
                <a:avLst/>
              </a:prstGeom>
              <a:blipFill>
                <a:blip r:embed="rId5"/>
                <a:stretch>
                  <a:fillRect l="-1338" t="-1347" b="-4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51248-FE14-463A-B549-48B2C50362BC}"/>
                  </a:ext>
                </a:extLst>
              </p:cNvPr>
              <p:cNvSpPr txBox="1"/>
              <p:nvPr/>
            </p:nvSpPr>
            <p:spPr>
              <a:xfrm>
                <a:off x="5965673" y="4623693"/>
                <a:ext cx="52863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Ensemble(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은 식에서 괄호안을 최대로 하는 </a:t>
                </a:r>
                <a:r>
                  <a:rPr lang="en-US" altLang="ko-KR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i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를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찾아야함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=0</a:t>
                </a:r>
                <a:r>
                  <a:rPr lang="ko-KR" altLang="en-US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일때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괄호안의 식은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4 &lt; </a:t>
                </a:r>
                <a:r>
                  <a:rPr lang="en-US" altLang="ko-KR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=1</a:t>
                </a:r>
                <a:r>
                  <a:rPr lang="ko-KR" altLang="en-US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일때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괄호안의 식은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6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Ensemble(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)=1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51248-FE14-463A-B549-48B2C5036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673" y="4623693"/>
                <a:ext cx="5286375" cy="923330"/>
              </a:xfrm>
              <a:prstGeom prst="rect">
                <a:avLst/>
              </a:prstGeom>
              <a:blipFill>
                <a:blip r:embed="rId6"/>
                <a:stretch>
                  <a:fillRect l="-1038" t="-2632" b="-9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0CE9C1-9C19-43BA-BFEA-99C2352DE9D2}"/>
              </a:ext>
            </a:extLst>
          </p:cNvPr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7982B8D-4DE8-4BCD-8A0D-D1AAC209B220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B54E7-CF3E-4C2D-B984-3C9E96E546B2}"/>
              </a:ext>
            </a:extLst>
          </p:cNvPr>
          <p:cNvSpPr/>
          <p:nvPr/>
        </p:nvSpPr>
        <p:spPr>
          <a:xfrm>
            <a:off x="274742" y="1170015"/>
            <a:ext cx="6083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분류트리에서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결과를 결합하는 방법(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1) Majority </a:t>
            </a:r>
            <a:r>
              <a:rPr lang="en-US" altLang="ko-KR" sz="2000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DDB7-398B-4643-BA18-215FDBE74C37}"/>
              </a:ext>
            </a:extLst>
          </p:cNvPr>
          <p:cNvSpPr txBox="1"/>
          <p:nvPr/>
        </p:nvSpPr>
        <p:spPr>
          <a:xfrm>
            <a:off x="5419725" y="750932"/>
            <a:ext cx="660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voting : </a:t>
            </a:r>
            <a:r>
              <a:rPr lang="ko-KR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 개의 모형으로부터 산출된 결과에서 다수결에 의해 최종 결과를 선정하는 과정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CC7A3F5-3F0E-4EC3-9136-1EA021A88921}"/>
              </a:ext>
            </a:extLst>
          </p:cNvPr>
          <p:cNvSpPr/>
          <p:nvPr/>
        </p:nvSpPr>
        <p:spPr>
          <a:xfrm rot="5400000">
            <a:off x="7851396" y="3945131"/>
            <a:ext cx="663392" cy="5184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99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9171A0-26B0-4D7A-9B22-BA30C044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8" y="1635147"/>
            <a:ext cx="5357767" cy="10033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8C59BF-5D8F-4109-A64D-3AB42414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8" y="2756850"/>
            <a:ext cx="5357767" cy="35010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2991F2-E602-4BD2-A436-C7421FB0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878" y="2756850"/>
            <a:ext cx="4050658" cy="2824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27CE4-B800-4998-B204-9A72745DD9E5}"/>
              </a:ext>
            </a:extLst>
          </p:cNvPr>
          <p:cNvSpPr txBox="1"/>
          <p:nvPr/>
        </p:nvSpPr>
        <p:spPr>
          <a:xfrm>
            <a:off x="6499532" y="1635147"/>
            <a:ext cx="521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이전의 방법처럼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Predicted class label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인지만 보는 것이 아니라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Training Accuracy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가중평균을 내는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11EA2-B977-4C72-95F8-8581DBAD6EE1}"/>
              </a:ext>
            </a:extLst>
          </p:cNvPr>
          <p:cNvSpPr txBox="1"/>
          <p:nvPr/>
        </p:nvSpPr>
        <p:spPr>
          <a:xfrm>
            <a:off x="7080877" y="5780024"/>
            <a:ext cx="4050658" cy="3693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식들은 세션 때 같이 계산해봅시다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^0^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E366C-B409-4258-9CBC-D35C2160C534}"/>
              </a:ext>
            </a:extLst>
          </p:cNvPr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7E766F-ED4B-442F-9990-78BAF6AA97FD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74D6-7909-45DF-8A6C-9C0C576C4F5D}"/>
              </a:ext>
            </a:extLst>
          </p:cNvPr>
          <p:cNvSpPr/>
          <p:nvPr/>
        </p:nvSpPr>
        <p:spPr>
          <a:xfrm>
            <a:off x="274742" y="1170015"/>
            <a:ext cx="11775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분류트리에서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결과를 결합하는 방법(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2) Weighted voting(weight = training accuracy of individual models)</a:t>
            </a:r>
          </a:p>
        </p:txBody>
      </p:sp>
    </p:spTree>
    <p:extLst>
      <p:ext uri="{BB962C8B-B14F-4D97-AF65-F5344CB8AC3E}">
        <p14:creationId xmlns:p14="http://schemas.microsoft.com/office/powerpoint/2010/main" val="264007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65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9554" y="29842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7A450-8533-43AC-8647-990C6115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7" y="1658576"/>
            <a:ext cx="5119480" cy="10179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312E30-2857-40C8-9A3C-E7EE021F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9" y="2851294"/>
            <a:ext cx="5098478" cy="34913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C8A7ED-D14C-49EC-8975-1F4D163B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44"/>
          <a:stretch/>
        </p:blipFill>
        <p:spPr>
          <a:xfrm>
            <a:off x="5978225" y="1658576"/>
            <a:ext cx="2725507" cy="203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6028E-6DAC-4B9E-BC21-5A8916354432}"/>
                  </a:ext>
                </a:extLst>
              </p:cNvPr>
              <p:cNvSpPr txBox="1"/>
              <p:nvPr/>
            </p:nvSpPr>
            <p:spPr>
              <a:xfrm>
                <a:off x="8703732" y="1692526"/>
                <a:ext cx="3231093" cy="1534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주황색 박스는 모두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P(y=1)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의 값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왼쪽의 식을 계산해보면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, 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각각</a:t>
                </a:r>
                <a:endParaRPr lang="en-US" altLang="ko-KR" kern="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ko-KR" sz="1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ko-KR" sz="1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{(1-0.90)+(1-0.92)+…+(1-0.57)}=0.371,</a:t>
                </a:r>
              </a:p>
              <a:p>
                <a:r>
                  <a:rPr lang="ko-KR" altLang="en-US" sz="1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altLang="ko-KR" sz="14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0.90+0.92+…+0.57)=0.629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임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6028E-6DAC-4B9E-BC21-5A8916354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2" y="1692526"/>
                <a:ext cx="3231093" cy="1534394"/>
              </a:xfrm>
              <a:prstGeom prst="rect">
                <a:avLst/>
              </a:prstGeom>
              <a:blipFill>
                <a:blip r:embed="rId5"/>
                <a:stretch>
                  <a:fillRect l="-1698" t="-1992" r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D329CBC-48C7-480F-B2DD-C9D828A44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4" t="84687" r="6618" b="473"/>
          <a:stretch/>
        </p:blipFill>
        <p:spPr>
          <a:xfrm>
            <a:off x="6094809" y="5914168"/>
            <a:ext cx="1947333" cy="4284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9601B1-65FB-4E54-9BE2-B5BF30346C23}"/>
              </a:ext>
            </a:extLst>
          </p:cNvPr>
          <p:cNvSpPr txBox="1"/>
          <p:nvPr/>
        </p:nvSpPr>
        <p:spPr>
          <a:xfrm>
            <a:off x="1159554" y="298421"/>
            <a:ext cx="138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C797B2F-FC72-424D-966F-72B8F58584A2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38287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38A04-6B79-408E-A5FF-A5FE0EC3230D}"/>
              </a:ext>
            </a:extLst>
          </p:cNvPr>
          <p:cNvSpPr/>
          <p:nvPr/>
        </p:nvSpPr>
        <p:spPr>
          <a:xfrm>
            <a:off x="274742" y="1170015"/>
            <a:ext cx="11433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분류트리에서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결과를 결합하는 방법(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3) Weighted voting(weight=predicted probability for each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9CAF66-DFB9-4244-B4CA-D46AEDC0557E}"/>
                  </a:ext>
                </a:extLst>
              </p:cNvPr>
              <p:cNvSpPr txBox="1"/>
              <p:nvPr/>
            </p:nvSpPr>
            <p:spPr>
              <a:xfrm>
                <a:off x="5978225" y="4990838"/>
                <a:ext cx="575960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Ensemble(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은 식에서 괄호안을 최대로 하는 </a:t>
                </a:r>
                <a:r>
                  <a:rPr lang="en-US" altLang="ko-KR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i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를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찾아야함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=0</a:t>
                </a:r>
                <a:r>
                  <a:rPr lang="ko-KR" altLang="en-US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일때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괄호안의 식은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0.371 &lt; </a:t>
                </a:r>
                <a:r>
                  <a:rPr lang="en-US" altLang="ko-KR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=1</a:t>
                </a:r>
                <a:r>
                  <a:rPr lang="ko-KR" altLang="en-US" kern="100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일때</a:t>
                </a:r>
                <a:r>
                  <a:rPr lang="ko-KR" altLang="en-US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괄호안의 식은 </a:t>
                </a:r>
                <a:r>
                  <a:rPr lang="en-US" altLang="ko-KR" kern="100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0.629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Ensemble(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)=1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9CAF66-DFB9-4244-B4CA-D46AEDC05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25" y="4990838"/>
                <a:ext cx="5759602" cy="923330"/>
              </a:xfrm>
              <a:prstGeom prst="rect">
                <a:avLst/>
              </a:prstGeom>
              <a:blipFill>
                <a:blip r:embed="rId6"/>
                <a:stretch>
                  <a:fillRect l="-953" t="-3311" r="-212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029169-3F6F-4B3D-A485-7F6911AE78F3}"/>
              </a:ext>
            </a:extLst>
          </p:cNvPr>
          <p:cNvSpPr/>
          <p:nvPr/>
        </p:nvSpPr>
        <p:spPr>
          <a:xfrm rot="5400000">
            <a:off x="8112822" y="4081156"/>
            <a:ext cx="663392" cy="5184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9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14C0EA-DFCC-4504-9327-5A73409E1A8F}"/>
              </a:ext>
            </a:extLst>
          </p:cNvPr>
          <p:cNvSpPr txBox="1"/>
          <p:nvPr/>
        </p:nvSpPr>
        <p:spPr>
          <a:xfrm>
            <a:off x="984432" y="1901768"/>
            <a:ext cx="100359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 = </a:t>
            </a:r>
            <a:r>
              <a:rPr lang="en-US" altLang="ko-KR" sz="2800" dirty="0"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Bagging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+ </a:t>
            </a:r>
            <a:r>
              <a:rPr lang="en-US" altLang="ko-KR" sz="2800" dirty="0"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</a:t>
            </a:r>
          </a:p>
          <a:p>
            <a:endParaRPr lang="en-US" altLang="ko-KR" sz="1000" dirty="0">
              <a:solidFill>
                <a:srgbClr val="0000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000" dirty="0">
              <a:solidFill>
                <a:srgbClr val="0000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Bagging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 개의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training data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생성하여 각 데이터마다 개별 의사결정나무모델 구축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73D1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Diversity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7812D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의사결정나무모델 구축 시 변수 무작위로 선택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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73D1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F89B12B-F2E5-4B6E-84E3-0158F9C716A2}"/>
              </a:ext>
            </a:extLst>
          </p:cNvPr>
          <p:cNvSpPr/>
          <p:nvPr/>
        </p:nvSpPr>
        <p:spPr>
          <a:xfrm>
            <a:off x="984432" y="4784075"/>
            <a:ext cx="663392" cy="5184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7C9B78-27E4-42FE-B018-3C4FE55432CA}"/>
              </a:ext>
            </a:extLst>
          </p:cNvPr>
          <p:cNvSpPr/>
          <p:nvPr/>
        </p:nvSpPr>
        <p:spPr>
          <a:xfrm>
            <a:off x="1663790" y="4812455"/>
            <a:ext cx="8677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핵심 아이디어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73D1B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Diversity, Random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확보하는 것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770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3FACE5-8184-4348-81B8-258981A5358C}"/>
              </a:ext>
            </a:extLst>
          </p:cNvPr>
          <p:cNvSpPr/>
          <p:nvPr/>
        </p:nvSpPr>
        <p:spPr>
          <a:xfrm>
            <a:off x="576308" y="1404727"/>
            <a:ext cx="10234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Forest(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 포레스트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: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다수의 의사결정나무모델에 의한 예측을 종합하는 앙상블 방법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996647-5AB9-4A76-8570-7A00718A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8" y="2128001"/>
            <a:ext cx="5136699" cy="39083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F4AB40-4F7F-4B00-8E7E-9B810C7F8C4E}"/>
              </a:ext>
            </a:extLst>
          </p:cNvPr>
          <p:cNvSpPr/>
          <p:nvPr/>
        </p:nvSpPr>
        <p:spPr>
          <a:xfrm>
            <a:off x="6096000" y="1873487"/>
            <a:ext cx="58293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과정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Bootstrap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기법을 활용하여 다수의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training data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생성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생성된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training data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의사결정나무 모델 구축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(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무작위 변수 사용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 종합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활용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관측치 수에 비해 변수의 수가 많은 고차원 데이터에서 중요 변수 선택 기법으로 널리 활용</a:t>
            </a:r>
          </a:p>
          <a:p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건강의 위험도를 예측하기 위해서는 성별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키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운동량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흡연유무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기초대사량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 수많은 요소를 고려해야 함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이러한 수많은 요소를 기반으로 건강의 위험도를 예측하는 하나의 결정 트리를 만든다면 트리의 가지가 많아질 것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오버피팅</a:t>
            </a:r>
            <a:endParaRPr lang="ko-KR" altLang="en-US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랜덤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포레스트를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이용하여 수많은 요소 중 랜덤으로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요소만 선택해서 하나의 결정 트리를 만들고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요소만 선택해서 또 다른 결정 트리를 만들고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...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이렇게 계속 반복하여 만들어진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결정트리들의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예측값들을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종합하면 효율적임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3059A-4E9E-47FD-8723-C6F73E1A9900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4C9549-43A4-47D0-958F-0568105B6E90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5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D16AB-D6F0-473F-A90A-4197F2F5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9" t="15771" r="14444" b="13827"/>
          <a:stretch/>
        </p:blipFill>
        <p:spPr>
          <a:xfrm>
            <a:off x="2861401" y="1816439"/>
            <a:ext cx="6469198" cy="3574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BEA98-7ACC-447E-B7C5-48FEA5AFADEE}"/>
              </a:ext>
            </a:extLst>
          </p:cNvPr>
          <p:cNvSpPr txBox="1"/>
          <p:nvPr/>
        </p:nvSpPr>
        <p:spPr>
          <a:xfrm>
            <a:off x="576308" y="5609053"/>
            <a:ext cx="112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원래 변수들 중에서 모델 구축에 쓰일 입력 변수를 무작위로 선택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(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의사결정나무의 분기점을 탐색할 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원래 변수의 수보다 적은 수의 변수를 임의로 선택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</a:t>
            </a:r>
            <a:r>
              <a:rPr lang="ko-KR" altLang="ko-KR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변수들만을</a:t>
            </a:r>
            <a:r>
              <a:rPr lang="ko-KR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고려 대상으로 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87A5F-2560-4C40-B08B-23E211D15AEB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591AEA5-71A4-419A-B8F5-59202F65BEC4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3CC835-8EB2-4925-9BBA-36126F019421}"/>
              </a:ext>
            </a:extLst>
          </p:cNvPr>
          <p:cNvSpPr/>
          <p:nvPr/>
        </p:nvSpPr>
        <p:spPr>
          <a:xfrm>
            <a:off x="576308" y="1248947"/>
            <a:ext cx="250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 </a:t>
            </a:r>
          </a:p>
        </p:txBody>
      </p:sp>
    </p:spTree>
    <p:extLst>
      <p:ext uri="{BB962C8B-B14F-4D97-AF65-F5344CB8AC3E}">
        <p14:creationId xmlns:p14="http://schemas.microsoft.com/office/powerpoint/2010/main" val="126137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9D3819-B28F-4CAE-B4C1-DB1C3A550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t="17531" r="14166" b="13827"/>
          <a:stretch/>
        </p:blipFill>
        <p:spPr>
          <a:xfrm>
            <a:off x="2861400" y="1936904"/>
            <a:ext cx="6469200" cy="3471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43256-5E70-4167-ABD3-8F0177B6CC4B}"/>
              </a:ext>
            </a:extLst>
          </p:cNvPr>
          <p:cNvSpPr txBox="1"/>
          <p:nvPr/>
        </p:nvSpPr>
        <p:spPr>
          <a:xfrm>
            <a:off x="576308" y="5696637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선택된 입력 변수 중 분할된 변수를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454CA-1A5E-4A0B-9251-AA93E4255524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7B619CB-8767-489F-88A6-E40AEA945429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FD076A-CA9E-49E6-B7B8-769538DBA376}"/>
              </a:ext>
            </a:extLst>
          </p:cNvPr>
          <p:cNvSpPr/>
          <p:nvPr/>
        </p:nvSpPr>
        <p:spPr>
          <a:xfrm>
            <a:off x="576308" y="1248947"/>
            <a:ext cx="250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 </a:t>
            </a:r>
          </a:p>
        </p:txBody>
      </p:sp>
    </p:spTree>
    <p:extLst>
      <p:ext uri="{BB962C8B-B14F-4D97-AF65-F5344CB8AC3E}">
        <p14:creationId xmlns:p14="http://schemas.microsoft.com/office/powerpoint/2010/main" val="10375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5845" y="1951984"/>
            <a:ext cx="630302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1422" y="1982761"/>
            <a:ext cx="250100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의사결정나무의 단점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5845" y="2521587"/>
            <a:ext cx="630301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423" y="2552364"/>
            <a:ext cx="95410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845" y="3091190"/>
            <a:ext cx="630301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1421" y="3121967"/>
            <a:ext cx="15696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</a:t>
            </a:r>
            <a:endParaRPr lang="ko-KR" altLang="en-US" sz="24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845" y="3660793"/>
            <a:ext cx="630301" cy="523220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421" y="3691570"/>
            <a:ext cx="120917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Bagging</a:t>
            </a:r>
            <a:endParaRPr lang="ko-KR" altLang="en-US" sz="24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5845" y="4230396"/>
            <a:ext cx="630301" cy="523220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421" y="4261173"/>
            <a:ext cx="21689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4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46494" y="1141084"/>
            <a:ext cx="2306140" cy="52322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2800" spc="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E936F6-E5FE-4BFC-8EFC-BAFB924EC773}"/>
              </a:ext>
            </a:extLst>
          </p:cNvPr>
          <p:cNvSpPr txBox="1"/>
          <p:nvPr/>
        </p:nvSpPr>
        <p:spPr>
          <a:xfrm>
            <a:off x="4578249" y="4803192"/>
            <a:ext cx="625492" cy="523220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53B0B4-8F8A-4B2A-A513-DE930D266DC6}"/>
              </a:ext>
            </a:extLst>
          </p:cNvPr>
          <p:cNvSpPr txBox="1"/>
          <p:nvPr/>
        </p:nvSpPr>
        <p:spPr>
          <a:xfrm>
            <a:off x="5231421" y="4833969"/>
            <a:ext cx="6607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792E7-4404-41AD-A3CF-A7F58A4D21DA}"/>
              </a:ext>
            </a:extLst>
          </p:cNvPr>
          <p:cNvSpPr txBox="1"/>
          <p:nvPr/>
        </p:nvSpPr>
        <p:spPr>
          <a:xfrm>
            <a:off x="4579852" y="5375988"/>
            <a:ext cx="622286" cy="523220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CCEC0-7AA2-4785-9ADC-B1E4945E60A9}"/>
              </a:ext>
            </a:extLst>
          </p:cNvPr>
          <p:cNvSpPr txBox="1"/>
          <p:nvPr/>
        </p:nvSpPr>
        <p:spPr>
          <a:xfrm>
            <a:off x="5231421" y="5406765"/>
            <a:ext cx="68480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90939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7F293-A8E5-42CB-B407-DC17CABDD35B}"/>
              </a:ext>
            </a:extLst>
          </p:cNvPr>
          <p:cNvSpPr txBox="1"/>
          <p:nvPr/>
        </p:nvSpPr>
        <p:spPr>
          <a:xfrm>
            <a:off x="576308" y="5851693"/>
            <a:ext cx="841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이러한 과정을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full grown tree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될 때까지 반복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40539-B201-44F3-BBDD-C0A807A69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6" t="19610" r="13333" b="13133"/>
          <a:stretch/>
        </p:blipFill>
        <p:spPr>
          <a:xfrm>
            <a:off x="6727530" y="2420288"/>
            <a:ext cx="4888162" cy="2660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7CB390-7AE6-4408-B0B0-1C3BC2E39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6" t="17532" r="14028" b="13133"/>
          <a:stretch/>
        </p:blipFill>
        <p:spPr>
          <a:xfrm>
            <a:off x="576308" y="2420288"/>
            <a:ext cx="4888163" cy="2660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A7021-1F9C-4D7D-B127-0F6D428F66F0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9AF2C40-5584-4692-A920-4D31B078E146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F2B9F8-00FC-4736-A7A8-4137C7788CD6}"/>
              </a:ext>
            </a:extLst>
          </p:cNvPr>
          <p:cNvSpPr/>
          <p:nvPr/>
        </p:nvSpPr>
        <p:spPr>
          <a:xfrm>
            <a:off x="576308" y="1248947"/>
            <a:ext cx="250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 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8AEF763-83BF-4F8D-863E-5A7FC6B4BC1B}"/>
              </a:ext>
            </a:extLst>
          </p:cNvPr>
          <p:cNvSpPr/>
          <p:nvPr/>
        </p:nvSpPr>
        <p:spPr>
          <a:xfrm>
            <a:off x="5764304" y="3429000"/>
            <a:ext cx="663392" cy="5184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80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3A1576-4A5E-4B24-9B04-5298071B3866}"/>
              </a:ext>
            </a:extLst>
          </p:cNvPr>
          <p:cNvSpPr/>
          <p:nvPr/>
        </p:nvSpPr>
        <p:spPr>
          <a:xfrm>
            <a:off x="984433" y="2281410"/>
            <a:ext cx="10657490" cy="2523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Random subspace</a:t>
            </a:r>
            <a:r>
              <a:rPr lang="ko-KR" altLang="en-US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가 필요한 이유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트리들 간의 상관성을 없애기 위해</a:t>
            </a:r>
            <a:r>
              <a:rPr lang="en-US" altLang="ko-KR" sz="20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소수의 특징들이 결과에 대해 강한 예측 성능을 지닌다면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훈련 과정 중 여러 트리 노드에서 이러한 특징들이 중복되어 선택됨 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결과적으로 트리들이 상관성을 가짐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즉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소수의 특징들이 데이터를 분류함에 있어서 중요한 기준이 된다면 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한 트리 뿐만 아니라 여러 트리에서 중요한 특징이 될 것이고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상관성을 가질 것임</a:t>
            </a:r>
            <a:r>
              <a:rPr lang="en-US" altLang="ko-KR" sz="2000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sz="2000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A6BE0-465D-47A9-ACD5-AD2EB7C387B6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8E6A8A-4071-4F56-B7A8-B4EDF0F4AC10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19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983F34-ED42-4E29-869A-82420E8A8215}"/>
              </a:ext>
            </a:extLst>
          </p:cNvPr>
          <p:cNvSpPr/>
          <p:nvPr/>
        </p:nvSpPr>
        <p:spPr>
          <a:xfrm>
            <a:off x="670902" y="2100944"/>
            <a:ext cx="11260092" cy="2928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랜덤 포레스트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순수한 </a:t>
            </a:r>
            <a:r>
              <a:rPr lang="ko-KR" altLang="ko-KR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비모수적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모델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는 선형 회귀모델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or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로지스틱 회귀모델과는 달리 개별 변수가 통계적으로 얼마나 유의한지에 대한 정보 제공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X(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의사결정나무가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알려진 확률분포를 가정하지 않기 때문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확률분포를 가정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통계적인 추론 가능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통계적으로 중요하다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안 </a:t>
            </a:r>
            <a:r>
              <a:rPr lang="ko-KR" altLang="ko-KR" kern="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중요하다를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해석 가능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sz="1000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대신 랜덤 </a:t>
            </a:r>
            <a:r>
              <a:rPr lang="ko-KR" altLang="ko-KR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포레스트는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다음과 같은 간접적인 방식으로 변수의 중요도를 결정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원래 데이터 집합에 대해서 </a:t>
            </a:r>
            <a:r>
              <a:rPr lang="en-US" altLang="ko-KR" kern="100" dirty="0">
                <a:highlight>
                  <a:srgbClr val="C3CD6F"/>
                </a:highlight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OOB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Error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를 구함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특정 변수의 값을 임의로 뒤섞은 데이터 집합에 대해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OOB Error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를 구함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개별 변수의 중요도는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단계와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단계의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OOB Error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차이의 평균과 분산을 고려하여 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160C3-FA9A-48AE-9574-B3FF12F0DF46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72F8DCF-07FA-484D-AE8D-CFC74C92DCB3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8875D-89AD-4559-B293-6A17ACD8AFA8}"/>
              </a:ext>
            </a:extLst>
          </p:cNvPr>
          <p:cNvSpPr/>
          <p:nvPr/>
        </p:nvSpPr>
        <p:spPr>
          <a:xfrm>
            <a:off x="576308" y="1248947"/>
            <a:ext cx="8609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중요변수선택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C4806E76-D229-44DD-B7F1-06C78D8ECBEA}"/>
              </a:ext>
            </a:extLst>
          </p:cNvPr>
          <p:cNvCxnSpPr>
            <a:cxnSpLocks/>
          </p:cNvCxnSpPr>
          <p:nvPr/>
        </p:nvCxnSpPr>
        <p:spPr>
          <a:xfrm>
            <a:off x="3520966" y="3899338"/>
            <a:ext cx="1713186" cy="17097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DB479D-A961-49FD-84D6-23CF24887D20}"/>
              </a:ext>
            </a:extLst>
          </p:cNvPr>
          <p:cNvSpPr txBox="1"/>
          <p:nvPr/>
        </p:nvSpPr>
        <p:spPr>
          <a:xfrm>
            <a:off x="5234152" y="5347443"/>
            <a:ext cx="2982748" cy="523220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처음 보는 용어가 나왔죠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?!</a:t>
            </a:r>
          </a:p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 페이지에서 자세히 알아봅시다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^_^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568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1E474-49F2-453C-B44E-B0FA038CB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31852" r="22778"/>
          <a:stretch/>
        </p:blipFill>
        <p:spPr>
          <a:xfrm>
            <a:off x="3669968" y="1816440"/>
            <a:ext cx="4852063" cy="350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BCAA07-E661-4291-AE6C-672891953872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22C353-A345-47A4-BF3C-94880D27E4E2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DFEA5-71C4-413F-A615-E7174700C7CA}"/>
              </a:ext>
            </a:extLst>
          </p:cNvPr>
          <p:cNvSpPr/>
          <p:nvPr/>
        </p:nvSpPr>
        <p:spPr>
          <a:xfrm>
            <a:off x="984433" y="5524012"/>
            <a:ext cx="860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*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OOB(</a:t>
            </a:r>
            <a:r>
              <a:rPr lang="en-US" altLang="ko-KR" dirty="0">
                <a:solidFill>
                  <a:srgbClr val="0000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ut </a:t>
            </a:r>
            <a:r>
              <a:rPr lang="en-US" altLang="ko-KR" dirty="0">
                <a:solidFill>
                  <a:srgbClr val="0000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 </a:t>
            </a:r>
            <a:r>
              <a:rPr lang="en-US" altLang="ko-KR" dirty="0">
                <a:solidFill>
                  <a:srgbClr val="0000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ag)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: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붓스트랩에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포함되지 않은 데이터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D8E939-E464-467B-B832-BFB333252063}"/>
              </a:ext>
            </a:extLst>
          </p:cNvPr>
          <p:cNvSpPr/>
          <p:nvPr/>
        </p:nvSpPr>
        <p:spPr>
          <a:xfrm>
            <a:off x="576308" y="1248947"/>
            <a:ext cx="8609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중요변수선택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12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**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8FA8BA-9E4F-4F3D-8303-EE6EFFC240A3}"/>
              </a:ext>
            </a:extLst>
          </p:cNvPr>
          <p:cNvSpPr/>
          <p:nvPr/>
        </p:nvSpPr>
        <p:spPr>
          <a:xfrm>
            <a:off x="984433" y="4358482"/>
            <a:ext cx="9977026" cy="66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이는 </a:t>
            </a:r>
            <a:r>
              <a:rPr lang="ko-KR" altLang="ko-KR" kern="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붓스트랩을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통해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개의 샘플을 추출하더라도 샘플에 한번도 선택되지 않는 원데이터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약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36.8%)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가 발생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     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할 수 있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음을 의미</a:t>
            </a:r>
            <a:endParaRPr lang="en-US" altLang="ko-KR" kern="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7333B6-03D5-439D-8B12-E022952C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3" y="2333558"/>
            <a:ext cx="7321367" cy="12764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25ACD5-73BD-4151-B083-41198B8C55AA}"/>
              </a:ext>
            </a:extLst>
          </p:cNvPr>
          <p:cNvSpPr/>
          <p:nvPr/>
        </p:nvSpPr>
        <p:spPr>
          <a:xfrm>
            <a:off x="984433" y="1790539"/>
            <a:ext cx="8797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이론적으로 한 개체가 하나의 </a:t>
            </a:r>
            <a:r>
              <a:rPr lang="ko-KR" altLang="ko-KR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붓스트랩에</a:t>
            </a:r>
            <a:r>
              <a:rPr lang="ko-KR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한번도 선택되지 않을 확률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07E52-DCA7-4703-857F-F39D85659FD0}"/>
              </a:ext>
            </a:extLst>
          </p:cNvPr>
          <p:cNvSpPr txBox="1"/>
          <p:nvPr/>
        </p:nvSpPr>
        <p:spPr>
          <a:xfrm>
            <a:off x="1159554" y="298421"/>
            <a:ext cx="398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잠깐 다시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B6EBD3-4A84-4DF5-A54F-921981773AB0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382202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2A06274-FF2B-40DA-941E-AB99181C7F55}"/>
              </a:ext>
            </a:extLst>
          </p:cNvPr>
          <p:cNvCxnSpPr/>
          <p:nvPr/>
        </p:nvCxnSpPr>
        <p:spPr>
          <a:xfrm>
            <a:off x="5924550" y="4686300"/>
            <a:ext cx="432435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B1DCBA-C34D-45AB-80AD-E83AB766C9C0}"/>
              </a:ext>
            </a:extLst>
          </p:cNvPr>
          <p:cNvCxnSpPr/>
          <p:nvPr/>
        </p:nvCxnSpPr>
        <p:spPr>
          <a:xfrm>
            <a:off x="8086725" y="4686300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0FAB0B-9E81-47F8-BC06-343805703949}"/>
              </a:ext>
            </a:extLst>
          </p:cNvPr>
          <p:cNvSpPr txBox="1"/>
          <p:nvPr/>
        </p:nvSpPr>
        <p:spPr>
          <a:xfrm>
            <a:off x="7231505" y="5234097"/>
            <a:ext cx="1710439" cy="307777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요게 바로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OOB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952E69-5692-418C-A5DE-FF9C19224EEA}"/>
              </a:ext>
            </a:extLst>
          </p:cNvPr>
          <p:cNvSpPr/>
          <p:nvPr/>
        </p:nvSpPr>
        <p:spPr>
          <a:xfrm>
            <a:off x="984433" y="5518318"/>
            <a:ext cx="533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ko-KR" kern="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배깅을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사용할 경우 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OOB </a:t>
            </a:r>
            <a:r>
              <a:rPr lang="ko-KR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데이터들을 검증 집합으로 사용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53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376F4-2E60-4972-9178-97C8D16BB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6" t="13828" r="14306" b="4351"/>
          <a:stretch/>
        </p:blipFill>
        <p:spPr>
          <a:xfrm>
            <a:off x="966586" y="2029516"/>
            <a:ext cx="6598383" cy="4180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63FD9-7921-4C6C-A9B2-BDBAFEB64C21}"/>
                  </a:ext>
                </a:extLst>
              </p:cNvPr>
              <p:cNvSpPr txBox="1"/>
              <p:nvPr/>
            </p:nvSpPr>
            <p:spPr>
              <a:xfrm>
                <a:off x="7685411" y="3031894"/>
                <a:ext cx="4201789" cy="3031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가 크다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해당 변수가 다른 변수로 대체됐을 때 성능이 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안좋아진다는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의미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해당 변수가 중요한 변수라는 소리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    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acc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는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변</m:t>
                    </m:r>
                  </m:oMath>
                </a14:m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수 중요도에서 분자에 위치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endParaRPr lang="en-US" altLang="ko-KR" sz="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변</m:t>
                    </m:r>
                  </m:oMath>
                </a14:m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수 중요도에서 분모에 해당하는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패널티를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주는 역할을 함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.</a:t>
                </a:r>
              </a:p>
              <a:p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     d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의 표준편차가 크면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d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의 평균이 크더라     도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표준편차가 크면서 큰 것이기 때문에 약간의 </a:t>
                </a:r>
                <a:r>
                  <a:rPr lang="ko-KR" altLang="en-US" dirty="0" err="1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패널티를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 주겠다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.</a:t>
                </a:r>
              </a:p>
              <a:p>
                <a:endParaRPr lang="en-US" altLang="ko-KR" sz="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커지면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sym typeface="Wingdings" panose="05000000000000000000" pitchFamily="2" charset="2"/>
                  </a:rPr>
                  <a:t>변수의 중요도 커짐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363FD9-7921-4C6C-A9B2-BDBAFEB6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411" y="3031894"/>
                <a:ext cx="4201789" cy="3031792"/>
              </a:xfrm>
              <a:prstGeom prst="rect">
                <a:avLst/>
              </a:prstGeom>
              <a:blipFill>
                <a:blip r:embed="rId3"/>
                <a:stretch>
                  <a:fillRect l="-1306" t="-803" r="-1016" b="-2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940CCC-6FFB-49C6-9657-33C864CCE4FE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0ADE7CC-4EA6-491F-BAAA-739AFAE32984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DCF8FD-D349-4D72-B4EE-EE6C589FA4BF}"/>
                  </a:ext>
                </a:extLst>
              </p:cNvPr>
              <p:cNvSpPr/>
              <p:nvPr/>
            </p:nvSpPr>
            <p:spPr>
              <a:xfrm>
                <a:off x="797906" y="1629406"/>
                <a:ext cx="44161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(</a:t>
                </a:r>
                <a:r>
                  <a:rPr lang="en-US" altLang="ko-KR" dirty="0" err="1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i</a:t>
                </a:r>
                <a:r>
                  <a: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번째 변수</a:t>
                </a:r>
                <a:r>
                  <a:rPr lang="en-US" altLang="ko-KR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)</a:t>
                </a:r>
                <a:r>
                  <a:rPr lang="ko-KR" altLang="en-US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의 중요도를 보는 과정</a:t>
                </a:r>
                <a:endParaRPr lang="en-US" altLang="ko-KR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DCF8FD-D349-4D72-B4EE-EE6C589FA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06" y="1629406"/>
                <a:ext cx="4416106" cy="369332"/>
              </a:xfrm>
              <a:prstGeom prst="rect">
                <a:avLst/>
              </a:prstGeom>
              <a:blipFill>
                <a:blip r:embed="rId4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8B17858-16A4-48D2-B7E2-F2763A846F29}"/>
              </a:ext>
            </a:extLst>
          </p:cNvPr>
          <p:cNvSpPr/>
          <p:nvPr/>
        </p:nvSpPr>
        <p:spPr>
          <a:xfrm>
            <a:off x="7162801" y="1629406"/>
            <a:ext cx="4724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OOB error : OOB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사용했을 때의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error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ED204-68FB-4B74-B7B3-D7A066A56132}"/>
              </a:ext>
            </a:extLst>
          </p:cNvPr>
          <p:cNvSpPr/>
          <p:nvPr/>
        </p:nvSpPr>
        <p:spPr>
          <a:xfrm>
            <a:off x="576309" y="1248947"/>
            <a:ext cx="42750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중요변수선택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F0C7C-0E20-454E-AA6B-132949603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92" t="7947" r="7281" b="14633"/>
          <a:stretch/>
        </p:blipFill>
        <p:spPr>
          <a:xfrm>
            <a:off x="5981701" y="4124324"/>
            <a:ext cx="581024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1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7A48201-C8A9-4A53-9191-9BE5789465FA}"/>
                  </a:ext>
                </a:extLst>
              </p:cNvPr>
              <p:cNvSpPr/>
              <p:nvPr/>
            </p:nvSpPr>
            <p:spPr>
              <a:xfrm>
                <a:off x="769653" y="1816440"/>
                <a:ext cx="10846613" cy="2833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* rough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한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600" kern="100" dirty="0" err="1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가이드라인일뿐</a:t>
                </a:r>
                <a:r>
                  <a:rPr lang="en-US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정해져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있는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것은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600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Arial" panose="020B0604020202020204" pitchFamily="34" charset="0"/>
                  </a:rPr>
                  <a:t>아님</a:t>
                </a:r>
                <a:endParaRPr lang="ko-KR" altLang="ko-KR" sz="1600" kern="1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Times New Roman" panose="02020603050405020304" pitchFamily="18" charset="0"/>
                  </a:rPr>
                  <a:t>1. Decision tree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Times New Roman" panose="02020603050405020304" pitchFamily="18" charset="0"/>
                  </a:rPr>
                  <a:t>의 수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Strong law of large numbers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을 만족시키기 위해 </a:t>
                </a: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2,000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개 이상의 </a:t>
                </a: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decision tree 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필요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Times New Roman" panose="02020603050405020304" pitchFamily="18" charset="0"/>
                  </a:rPr>
                  <a:t>2. Decision tree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Times New Roman" panose="02020603050405020304" pitchFamily="18" charset="0"/>
                  </a:rPr>
                  <a:t>에서 노드 분할 시 무작위로 선택되는 변수의 수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일반적으로 변수의 수에 따라 다음과 같이 추천됨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Classification 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모델에서</a:t>
                </a: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변</m:t>
                        </m:r>
                        <m:r>
                          <a:rPr lang="ko-KR" altLang="en-US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수</m:t>
                        </m:r>
                        <m:r>
                          <a:rPr lang="ko-KR" altLang="en-US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의</m:t>
                        </m:r>
                        <m:r>
                          <a:rPr lang="en-US" altLang="ko-KR" b="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en-US" i="1" kern="1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수</m:t>
                        </m:r>
                      </m:e>
                    </m:rad>
                  </m:oMath>
                </a14:m>
                <a:endParaRPr lang="ko-KR" altLang="ko-KR" kern="1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Regression 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모델에서 </a:t>
                </a: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변수의 수 </a:t>
                </a:r>
                <a:r>
                  <a:rPr lang="en-US" altLang="ko-KR" kern="100" dirty="0">
                    <a:solidFill>
                      <a:schemeClr val="tx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  <a:cs typeface="Times New Roman" panose="02020603050405020304" pitchFamily="18" charset="0"/>
                  </a:rPr>
                  <a:t>/ 3</a:t>
                </a:r>
                <a:endParaRPr lang="ko-KR" altLang="ko-KR" kern="1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7A48201-C8A9-4A53-9191-9BE57894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53" y="1816440"/>
                <a:ext cx="10846613" cy="2833404"/>
              </a:xfrm>
              <a:prstGeom prst="rect">
                <a:avLst/>
              </a:prstGeom>
              <a:blipFill>
                <a:blip r:embed="rId2"/>
                <a:stretch>
                  <a:fillRect l="-449" t="-645" b="-17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CA6AD0A-0D61-4FC1-8C07-C5C252361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2" t="50000" r="28472" b="6914"/>
          <a:stretch/>
        </p:blipFill>
        <p:spPr>
          <a:xfrm>
            <a:off x="5905947" y="3542993"/>
            <a:ext cx="5710319" cy="2548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2921A-2B51-4734-B32E-53114885079D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B2B72D-D78C-4EF6-B895-42100CA300E6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6D270-1C22-498E-AF45-901156E014E3}"/>
              </a:ext>
            </a:extLst>
          </p:cNvPr>
          <p:cNvSpPr/>
          <p:nvPr/>
        </p:nvSpPr>
        <p:spPr>
          <a:xfrm>
            <a:off x="576309" y="1248947"/>
            <a:ext cx="4416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hyperparameter</a:t>
            </a:r>
          </a:p>
        </p:txBody>
      </p:sp>
    </p:spTree>
    <p:extLst>
      <p:ext uri="{BB962C8B-B14F-4D97-AF65-F5344CB8AC3E}">
        <p14:creationId xmlns:p14="http://schemas.microsoft.com/office/powerpoint/2010/main" val="83509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30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2EED4-17E3-4D09-AA61-75E57315C64D}"/>
              </a:ext>
            </a:extLst>
          </p:cNvPr>
          <p:cNvSpPr txBox="1"/>
          <p:nvPr/>
        </p:nvSpPr>
        <p:spPr>
          <a:xfrm>
            <a:off x="984433" y="2192733"/>
            <a:ext cx="95819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장점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관측치 수에 비해 변수의 수가 많은 고차원 데이터에서 중요 변수 선택 기법으로 널리 활용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일반적으로 하나의 의사결정나무모델보다 높은 예측 정확성을 보여줌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알고리즘이 굉장히 간단함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의사결정나무를 어떻게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만드는지만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 있다면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이들의 결과를 종합하기만 하면 되기 때문에 굉장히 쉽게 이해하고 구현할 수 있음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예측의 변동성이 줄어들며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과적합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방지할 수 있음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메모리 사용량이 굉장히 많음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의사결정나무를 만드는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것으로만도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메모리를 많이 사용하는데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이들을 여러 개 만들어 종합해야 하므로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memory consumption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많음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데이터의 수가 많아지면 의사 결정나무에 비해 속도가 크게 떨어짐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CD56-B3D6-443D-9286-591E7C64F687}"/>
              </a:ext>
            </a:extLst>
          </p:cNvPr>
          <p:cNvSpPr txBox="1"/>
          <p:nvPr/>
        </p:nvSpPr>
        <p:spPr>
          <a:xfrm>
            <a:off x="1159554" y="298421"/>
            <a:ext cx="250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C55AB6-CE39-473C-ADC2-601CB651E9D8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50119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725AE-323C-49C8-BAE5-98228205E48F}"/>
              </a:ext>
            </a:extLst>
          </p:cNvPr>
          <p:cNvSpPr/>
          <p:nvPr/>
        </p:nvSpPr>
        <p:spPr>
          <a:xfrm>
            <a:off x="576309" y="1248947"/>
            <a:ext cx="4416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Forest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장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단점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3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1041B4B2-F165-48B5-B040-9012423ABDA9}"/>
              </a:ext>
            </a:extLst>
          </p:cNvPr>
          <p:cNvGraphicFramePr>
            <a:graphicFrameLocks noGrp="1"/>
          </p:cNvGraphicFramePr>
          <p:nvPr/>
        </p:nvGraphicFramePr>
        <p:xfrm>
          <a:off x="5264570" y="3434223"/>
          <a:ext cx="6550918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97595">
                  <a:extLst>
                    <a:ext uri="{9D8B030D-6E8A-4147-A177-3AD203B41FA5}">
                      <a16:colId xmlns:a16="http://schemas.microsoft.com/office/drawing/2014/main" val="3921872961"/>
                    </a:ext>
                  </a:extLst>
                </a:gridCol>
                <a:gridCol w="5253323">
                  <a:extLst>
                    <a:ext uri="{9D8B030D-6E8A-4147-A177-3AD203B41FA5}">
                      <a16:colId xmlns:a16="http://schemas.microsoft.com/office/drawing/2014/main" val="1476514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Target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Desciption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3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medv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1978</a:t>
                      </a:r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년 보스턴 주택 가격의 중앙값</a:t>
                      </a:r>
                      <a:r>
                        <a:rPr lang="en-US" altLang="ko-KR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단위 </a:t>
                      </a:r>
                      <a:r>
                        <a:rPr lang="en-US" altLang="ko-KR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1,000$)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54416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F80E0A7A-E232-475E-B104-0C08CAB89141}"/>
              </a:ext>
            </a:extLst>
          </p:cNvPr>
          <p:cNvGraphicFramePr>
            <a:graphicFrameLocks noGrp="1"/>
          </p:cNvGraphicFramePr>
          <p:nvPr/>
        </p:nvGraphicFramePr>
        <p:xfrm>
          <a:off x="5264570" y="4215154"/>
          <a:ext cx="6550918" cy="2219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221">
                  <a:extLst>
                    <a:ext uri="{9D8B030D-6E8A-4147-A177-3AD203B41FA5}">
                      <a16:colId xmlns:a16="http://schemas.microsoft.com/office/drawing/2014/main" val="2464344402"/>
                    </a:ext>
                  </a:extLst>
                </a:gridCol>
                <a:gridCol w="5244697">
                  <a:extLst>
                    <a:ext uri="{9D8B030D-6E8A-4147-A177-3AD203B41FA5}">
                      <a16:colId xmlns:a16="http://schemas.microsoft.com/office/drawing/2014/main" val="2867995880"/>
                    </a:ext>
                  </a:extLst>
                </a:gridCol>
              </a:tblGrid>
              <a:tr h="17393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Feature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Desciption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49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crim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Town</a:t>
                      </a:r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별 </a:t>
                      </a:r>
                      <a:r>
                        <a:rPr lang="en-US" altLang="ko-KR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인당 </a:t>
                      </a:r>
                      <a:r>
                        <a:rPr lang="ko-KR" alt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범죄율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1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zn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25,000</a:t>
                      </a:r>
                      <a:r>
                        <a:rPr lang="ko-KR" alt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평방피트를</a:t>
                      </a:r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초과하는 거주지역의 비율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6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Indus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비소매상업지역이 점유하고 있는 토지의 비율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94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18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lstat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하위계층의 비율</a:t>
                      </a:r>
                      <a:endParaRPr lang="en-US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4732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049" y="1953393"/>
            <a:ext cx="43451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2400" dirty="0" err="1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randomForest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( 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실행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049" y="2576319"/>
            <a:ext cx="43451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2. 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회귀트리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랜덤포레스트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049" y="3204728"/>
            <a:ext cx="43451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3. 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배깅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랜덤포레스트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049" y="3833239"/>
            <a:ext cx="43451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4. 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변수 중요도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048" y="4461750"/>
            <a:ext cx="4908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5.  Hyperparameter Tuning 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F7A46-8755-4556-BF09-DCE395324EBB}"/>
              </a:ext>
            </a:extLst>
          </p:cNvPr>
          <p:cNvSpPr txBox="1"/>
          <p:nvPr/>
        </p:nvSpPr>
        <p:spPr>
          <a:xfrm>
            <a:off x="480866" y="5090261"/>
            <a:ext cx="434516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6.  range( )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D6A5D6-7175-4A50-8E31-EF5BAB2BFC69}"/>
              </a:ext>
            </a:extLst>
          </p:cNvPr>
          <p:cNvSpPr txBox="1"/>
          <p:nvPr/>
        </p:nvSpPr>
        <p:spPr>
          <a:xfrm>
            <a:off x="5782258" y="5746377"/>
            <a:ext cx="461665" cy="242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>
                <a:latin typeface="배달의민족 한나체 Pro" panose="020B0600000101010101" pitchFamily="50" charset="-127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83C2E-784C-46E6-A72B-84ABFCBD0E1C}"/>
              </a:ext>
            </a:extLst>
          </p:cNvPr>
          <p:cNvSpPr txBox="1"/>
          <p:nvPr/>
        </p:nvSpPr>
        <p:spPr>
          <a:xfrm>
            <a:off x="8953650" y="5746377"/>
            <a:ext cx="461665" cy="242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>
                <a:latin typeface="배달의민족 한나체 Pro" panose="020B0600000101010101" pitchFamily="50" charset="-127"/>
              </a:rPr>
              <a:t>…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AF10C0-FBBF-4385-B804-356012E6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26" y="1541427"/>
            <a:ext cx="6472862" cy="1769401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269CEC-F430-4577-854F-358DEFC16EC1}"/>
              </a:ext>
            </a:extLst>
          </p:cNvPr>
          <p:cNvSpPr/>
          <p:nvPr/>
        </p:nvSpPr>
        <p:spPr>
          <a:xfrm>
            <a:off x="5165958" y="1134674"/>
            <a:ext cx="5896489" cy="37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Air" panose="020B0600000101010101" pitchFamily="50" charset="-127"/>
              </a:rPr>
              <a:t>Boston Data Set in library(MASS)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D137D-F420-41FC-87DD-FDECB2F536D3}"/>
              </a:ext>
            </a:extLst>
          </p:cNvPr>
          <p:cNvSpPr txBox="1"/>
          <p:nvPr/>
        </p:nvSpPr>
        <p:spPr>
          <a:xfrm>
            <a:off x="358582" y="1134674"/>
            <a:ext cx="46437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실습 순서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428D97-C199-430E-B40E-EEA2F7D573FB}"/>
              </a:ext>
            </a:extLst>
          </p:cNvPr>
          <p:cNvCxnSpPr>
            <a:cxnSpLocks/>
          </p:cNvCxnSpPr>
          <p:nvPr/>
        </p:nvCxnSpPr>
        <p:spPr>
          <a:xfrm>
            <a:off x="358585" y="1745467"/>
            <a:ext cx="467061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53D06B-122D-4D0C-B47E-3A3098EF39D7}"/>
              </a:ext>
            </a:extLst>
          </p:cNvPr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98E89-8C97-44C3-8421-E1AD062785B4}"/>
              </a:ext>
            </a:extLst>
          </p:cNvPr>
          <p:cNvSpPr txBox="1"/>
          <p:nvPr/>
        </p:nvSpPr>
        <p:spPr>
          <a:xfrm>
            <a:off x="1159554" y="298421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6D4985-3211-4DE7-B6D2-5EC052F5F0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5693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91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8DE80-7F5D-4DD3-9B60-E3D935D3EECB}"/>
              </a:ext>
            </a:extLst>
          </p:cNvPr>
          <p:cNvSpPr/>
          <p:nvPr/>
        </p:nvSpPr>
        <p:spPr>
          <a:xfrm>
            <a:off x="375956" y="1286173"/>
            <a:ext cx="6362701" cy="461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문법은 회귀모델 </a:t>
            </a:r>
            <a:r>
              <a:rPr lang="en-US" altLang="ko-KR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lm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~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data)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 유사합니다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3BD5E4-139A-4893-B1F8-08A406D8F8A9}"/>
              </a:ext>
            </a:extLst>
          </p:cNvPr>
          <p:cNvGrpSpPr/>
          <p:nvPr/>
        </p:nvGrpSpPr>
        <p:grpSpPr>
          <a:xfrm>
            <a:off x="375956" y="1824317"/>
            <a:ext cx="6508377" cy="4383741"/>
            <a:chOff x="295835" y="1855694"/>
            <a:chExt cx="6508377" cy="43837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6041D84-BD7E-4951-98FC-E75952BDBC8D}"/>
                </a:ext>
              </a:extLst>
            </p:cNvPr>
            <p:cNvSpPr/>
            <p:nvPr/>
          </p:nvSpPr>
          <p:spPr>
            <a:xfrm>
              <a:off x="295835" y="1855694"/>
              <a:ext cx="6508377" cy="43837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5ADDA7-27DC-410E-A6FB-21671868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634" y="1923101"/>
              <a:ext cx="6362700" cy="16573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BA543E-25C8-4E42-AE30-58B1C31A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36" y="3581680"/>
              <a:ext cx="6362700" cy="25812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B6D38BA-6C92-4EBB-BE67-F127C51A415E}"/>
              </a:ext>
            </a:extLst>
          </p:cNvPr>
          <p:cNvCxnSpPr>
            <a:cxnSpLocks/>
          </p:cNvCxnSpPr>
          <p:nvPr/>
        </p:nvCxnSpPr>
        <p:spPr>
          <a:xfrm flipV="1">
            <a:off x="4572000" y="4121254"/>
            <a:ext cx="2365281" cy="916911"/>
          </a:xfrm>
          <a:prstGeom prst="bentConnector3">
            <a:avLst>
              <a:gd name="adj1" fmla="val 57580"/>
            </a:avLst>
          </a:prstGeom>
          <a:ln w="28575">
            <a:solidFill>
              <a:srgbClr val="C3C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C077309B-3DEB-46DD-BF7F-DA19B56F2D78}"/>
              </a:ext>
            </a:extLst>
          </p:cNvPr>
          <p:cNvCxnSpPr>
            <a:cxnSpLocks/>
          </p:cNvCxnSpPr>
          <p:nvPr/>
        </p:nvCxnSpPr>
        <p:spPr>
          <a:xfrm flipV="1">
            <a:off x="4563035" y="4840940"/>
            <a:ext cx="2321298" cy="410087"/>
          </a:xfrm>
          <a:prstGeom prst="bentConnector3">
            <a:avLst>
              <a:gd name="adj1" fmla="val 68923"/>
            </a:avLst>
          </a:prstGeom>
          <a:ln w="28575">
            <a:solidFill>
              <a:srgbClr val="C3C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8F04675-BF26-4552-9A44-693BC382C227}"/>
              </a:ext>
            </a:extLst>
          </p:cNvPr>
          <p:cNvCxnSpPr/>
          <p:nvPr/>
        </p:nvCxnSpPr>
        <p:spPr>
          <a:xfrm flipV="1">
            <a:off x="4921554" y="5481567"/>
            <a:ext cx="1898901" cy="121374"/>
          </a:xfrm>
          <a:prstGeom prst="bentConnector3">
            <a:avLst>
              <a:gd name="adj1" fmla="val 58026"/>
            </a:avLst>
          </a:prstGeom>
          <a:ln w="28575">
            <a:solidFill>
              <a:srgbClr val="C3C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56127B7-EB50-461A-B2E9-2CED877A9E9C}"/>
              </a:ext>
            </a:extLst>
          </p:cNvPr>
          <p:cNvCxnSpPr/>
          <p:nvPr/>
        </p:nvCxnSpPr>
        <p:spPr>
          <a:xfrm>
            <a:off x="4921554" y="5846011"/>
            <a:ext cx="1916828" cy="92614"/>
          </a:xfrm>
          <a:prstGeom prst="bentConnector3">
            <a:avLst>
              <a:gd name="adj1" fmla="val 57483"/>
            </a:avLst>
          </a:prstGeom>
          <a:ln w="28575">
            <a:solidFill>
              <a:srgbClr val="C3C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0D4CF2D-7390-4A6B-8B56-5B173DFAEED3}"/>
              </a:ext>
            </a:extLst>
          </p:cNvPr>
          <p:cNvGrpSpPr/>
          <p:nvPr/>
        </p:nvGrpSpPr>
        <p:grpSpPr>
          <a:xfrm>
            <a:off x="6902258" y="3810000"/>
            <a:ext cx="4931712" cy="2398058"/>
            <a:chOff x="6902258" y="3810000"/>
            <a:chExt cx="4931712" cy="23980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27D1F69-745F-484D-924A-7F1D5657437D}"/>
                </a:ext>
              </a:extLst>
            </p:cNvPr>
            <p:cNvSpPr/>
            <p:nvPr/>
          </p:nvSpPr>
          <p:spPr>
            <a:xfrm>
              <a:off x="8059268" y="3905098"/>
              <a:ext cx="2563906" cy="673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개별 트리의 수</a:t>
              </a:r>
              <a:endPara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(default = 500)</a:t>
              </a:r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89351B-65F4-4116-B93B-FE8C5748D94C}"/>
                </a:ext>
              </a:extLst>
            </p:cNvPr>
            <p:cNvSpPr/>
            <p:nvPr/>
          </p:nvSpPr>
          <p:spPr>
            <a:xfrm>
              <a:off x="8059268" y="4579068"/>
              <a:ext cx="3774702" cy="673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노드 분할마다 고려되는 변수의 수</a:t>
              </a:r>
              <a:endPara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(default = (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변수의 수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 / 3 )</a:t>
              </a:r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23DDE3-8064-4E48-A6DE-D5A08425828A}"/>
                </a:ext>
              </a:extLst>
            </p:cNvPr>
            <p:cNvSpPr/>
            <p:nvPr/>
          </p:nvSpPr>
          <p:spPr>
            <a:xfrm>
              <a:off x="6902259" y="3905098"/>
              <a:ext cx="1157009" cy="673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1. </a:t>
              </a:r>
              <a:r>
                <a:rPr lang="en-US" altLang="ko-KR" u="sng" dirty="0" err="1">
                  <a:solidFill>
                    <a:srgbClr val="00B0F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ntree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: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48EECE-CE1E-4DB2-95B3-D11DBDB43C91}"/>
                </a:ext>
              </a:extLst>
            </p:cNvPr>
            <p:cNvSpPr/>
            <p:nvPr/>
          </p:nvSpPr>
          <p:spPr>
            <a:xfrm>
              <a:off x="6902259" y="4579068"/>
              <a:ext cx="1157009" cy="673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2. </a:t>
              </a:r>
              <a:r>
                <a:rPr lang="en-US" altLang="ko-KR" u="sng" dirty="0" err="1">
                  <a:solidFill>
                    <a:srgbClr val="00B0F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mtry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: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5E5D5B-51D9-4E7E-9352-D8E27393EB59}"/>
                </a:ext>
              </a:extLst>
            </p:cNvPr>
            <p:cNvSpPr/>
            <p:nvPr/>
          </p:nvSpPr>
          <p:spPr>
            <a:xfrm>
              <a:off x="6902258" y="5253479"/>
              <a:ext cx="1157009" cy="457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MSE</a:t>
              </a:r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: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062B658-F1CC-4554-9428-C0E7B5C8C5DB}"/>
                </a:ext>
              </a:extLst>
            </p:cNvPr>
            <p:cNvSpPr/>
            <p:nvPr/>
          </p:nvSpPr>
          <p:spPr>
            <a:xfrm>
              <a:off x="8059268" y="5253038"/>
              <a:ext cx="3774702" cy="4570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Out of Bag Data</a:t>
              </a:r>
              <a:r>
                <a:rPr lang="ko-KR" altLang="en-US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를 사용하여 계산</a:t>
              </a:r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C95DBE3-3C2F-4D6E-833A-E201D6CAAB1C}"/>
                    </a:ext>
                  </a:extLst>
                </p:cNvPr>
                <p:cNvSpPr/>
                <p:nvPr/>
              </p:nvSpPr>
              <p:spPr>
                <a:xfrm>
                  <a:off x="6902258" y="5710097"/>
                  <a:ext cx="1157009" cy="4570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3.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</a:rPr>
                    <a:t>   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8C95DBE3-3C2F-4D6E-833A-E201D6CAA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258" y="5710097"/>
                  <a:ext cx="1157009" cy="457059"/>
                </a:xfrm>
                <a:prstGeom prst="rect">
                  <a:avLst/>
                </a:prstGeom>
                <a:blipFill>
                  <a:blip r:embed="rId4"/>
                  <a:stretch>
                    <a:fillRect l="-4211" b="-1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BF8B2B1-5B99-441C-B41D-5861DDFD852F}"/>
                    </a:ext>
                  </a:extLst>
                </p:cNvPr>
                <p:cNvSpPr/>
                <p:nvPr/>
              </p:nvSpPr>
              <p:spPr>
                <a:xfrm>
                  <a:off x="8059268" y="5710096"/>
                  <a:ext cx="3774702" cy="4570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1- 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MSE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배달의민족 한나체 Pro" panose="020B0600000101010101" pitchFamily="50" charset="-127"/>
                      <a:ea typeface="배달의민족 한나체 Pro" panose="020B0600000101010101" pitchFamily="50" charset="-127"/>
                    </a:rPr>
                    <a:t> /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배달의민족 한나체 Pro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BF8B2B1-5B99-441C-B41D-5861DDFD8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268" y="5710096"/>
                  <a:ext cx="3774702" cy="457059"/>
                </a:xfrm>
                <a:prstGeom prst="rect">
                  <a:avLst/>
                </a:prstGeom>
                <a:blipFill>
                  <a:blip r:embed="rId5"/>
                  <a:stretch>
                    <a:fillRect l="-1292" b="-9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49DFE28-0175-4098-8809-5C16E6D5DA38}"/>
                </a:ext>
              </a:extLst>
            </p:cNvPr>
            <p:cNvSpPr/>
            <p:nvPr/>
          </p:nvSpPr>
          <p:spPr>
            <a:xfrm>
              <a:off x="6937281" y="3810000"/>
              <a:ext cx="4878763" cy="239805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</p:grp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4EE577C8-948A-429C-8B7A-AB0E8E184055}"/>
              </a:ext>
            </a:extLst>
          </p:cNvPr>
          <p:cNvSpPr/>
          <p:nvPr/>
        </p:nvSpPr>
        <p:spPr>
          <a:xfrm rot="10800000">
            <a:off x="9184339" y="3204461"/>
            <a:ext cx="313764" cy="41304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042F35B-C68B-49C9-A460-875A7A6DC4A4}"/>
              </a:ext>
            </a:extLst>
          </p:cNvPr>
          <p:cNvGrpSpPr/>
          <p:nvPr/>
        </p:nvGrpSpPr>
        <p:grpSpPr>
          <a:xfrm>
            <a:off x="7291663" y="2472133"/>
            <a:ext cx="4221824" cy="575867"/>
            <a:chOff x="7291663" y="2472133"/>
            <a:chExt cx="4221824" cy="57586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CF3C74F-32AF-494E-9B7F-A2338F52C6CC}"/>
                </a:ext>
              </a:extLst>
            </p:cNvPr>
            <p:cNvSpPr/>
            <p:nvPr/>
          </p:nvSpPr>
          <p:spPr>
            <a:xfrm>
              <a:off x="7503459" y="2528047"/>
              <a:ext cx="3818965" cy="5199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ntree</a:t>
              </a:r>
              <a:r>
                <a:rPr lang="en-US" altLang="ko-KR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와 </a:t>
              </a:r>
              <a:r>
                <a:rPr lang="en-US" altLang="ko-KR" dirty="0" err="1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mtry</a:t>
              </a:r>
              <a:r>
                <a:rPr lang="ko-KR" altLang="en-US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의 효과를 다른 모형과 비교해 보면서 알아보겠습니다</a:t>
              </a:r>
              <a:r>
                <a:rPr lang="en-US" altLang="ko-KR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!</a:t>
              </a:r>
              <a:endParaRPr lang="en-US" b="1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F9FC4E5-338C-469E-BA5F-A59A3DFDEBA7}"/>
                </a:ext>
              </a:extLst>
            </p:cNvPr>
            <p:cNvSpPr/>
            <p:nvPr/>
          </p:nvSpPr>
          <p:spPr>
            <a:xfrm>
              <a:off x="7291663" y="2531668"/>
              <a:ext cx="295836" cy="31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“</a:t>
              </a:r>
              <a:endParaRPr lang="en-US" sz="2800" b="1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F427A2F-1712-40BA-9E2E-F8962D9862F6}"/>
                </a:ext>
              </a:extLst>
            </p:cNvPr>
            <p:cNvSpPr/>
            <p:nvPr/>
          </p:nvSpPr>
          <p:spPr>
            <a:xfrm>
              <a:off x="11203080" y="2472133"/>
              <a:ext cx="310407" cy="31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”</a:t>
              </a:r>
              <a:endParaRPr lang="en-US" sz="2800" b="1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45DFFEB-D0E3-4C62-8A1A-599DD43E29BC}"/>
              </a:ext>
            </a:extLst>
          </p:cNvPr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54F89F-FF4E-403A-B776-ADDF53C167E6}"/>
              </a:ext>
            </a:extLst>
          </p:cNvPr>
          <p:cNvSpPr txBox="1"/>
          <p:nvPr/>
        </p:nvSpPr>
        <p:spPr>
          <a:xfrm>
            <a:off x="1159554" y="298421"/>
            <a:ext cx="4486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- 1.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randomForest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D6B803-0C74-4C83-A4B2-4E541DA4B7ED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448686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1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8D1633-5E40-4B5A-A94D-8B29D30B69AE}"/>
              </a:ext>
            </a:extLst>
          </p:cNvPr>
          <p:cNvSpPr txBox="1"/>
          <p:nvPr/>
        </p:nvSpPr>
        <p:spPr>
          <a:xfrm>
            <a:off x="576308" y="1221855"/>
            <a:ext cx="107864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계층적 구조로 인해 중간에 에러가 발생하면 다음 단계로 에러가 계속 전파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학습 데이터의 미세한 변동에도 최종 결과가 크게 영향을 받음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적은 개수의 노이즈에도 크게 영향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나무의 최종 노드 개수를 늘리면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과적합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위험 발생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(Low Bias, Large Variance) 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가지치기 작업을 수행했음에도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과적합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되는 경향이 있어 모델의 일반화 성능이 좋지 못함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50AD8-03FA-4FAB-8196-5985DF5CF04A}"/>
              </a:ext>
            </a:extLst>
          </p:cNvPr>
          <p:cNvSpPr txBox="1"/>
          <p:nvPr/>
        </p:nvSpPr>
        <p:spPr>
          <a:xfrm>
            <a:off x="5968127" y="3943375"/>
            <a:ext cx="502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해결방안 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 포레스트 모델 </a:t>
            </a:r>
            <a:r>
              <a:rPr lang="en-US" altLang="ko-KR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  <a:r>
              <a:rPr lang="ko-KR" altLang="en-US" sz="28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endParaRPr lang="en-US" altLang="ko-KR" sz="28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87038A-D069-48E4-BA5E-6CA95080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8" y="2812369"/>
            <a:ext cx="3788692" cy="3425647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CBB73394-709B-4122-8BFE-30712FEB5FC6}"/>
              </a:ext>
            </a:extLst>
          </p:cNvPr>
          <p:cNvSpPr/>
          <p:nvPr/>
        </p:nvSpPr>
        <p:spPr>
          <a:xfrm>
            <a:off x="2551679" y="2843836"/>
            <a:ext cx="1631577" cy="1818640"/>
          </a:xfrm>
          <a:prstGeom prst="frame">
            <a:avLst>
              <a:gd name="adj1" fmla="val 29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1945AB-68E7-40AB-AA05-E9EADAAEA8ED}"/>
              </a:ext>
            </a:extLst>
          </p:cNvPr>
          <p:cNvSpPr/>
          <p:nvPr/>
        </p:nvSpPr>
        <p:spPr>
          <a:xfrm>
            <a:off x="4364265" y="5636145"/>
            <a:ext cx="4760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 </a:t>
            </a:r>
            <a:r>
              <a:rPr lang="en-US" altLang="ko-KR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* bias</a:t>
            </a:r>
            <a:r>
              <a:rPr lang="ko-KR" altLang="en-US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참 값들과 추정 값들의 차이</a:t>
            </a:r>
            <a:r>
              <a:rPr lang="en-US" altLang="ko-KR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(or </a:t>
            </a:r>
            <a:r>
              <a:rPr lang="ko-KR" altLang="en-US" sz="1400" b="1" dirty="0" err="1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평균간의</a:t>
            </a:r>
            <a:r>
              <a:rPr lang="ko-KR" altLang="en-US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거리</a:t>
            </a:r>
            <a:r>
              <a:rPr lang="en-US" altLang="ko-KR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의미하고</a:t>
            </a:r>
            <a:r>
              <a:rPr lang="en-US" altLang="ko-KR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en-US" altLang="ko-KR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variance</a:t>
            </a:r>
            <a:r>
              <a:rPr lang="ko-KR" altLang="en-US" sz="1400" b="1" dirty="0">
                <a:solidFill>
                  <a:srgbClr val="3C484E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추정 값들의 흩어진 정도를 의미</a:t>
            </a:r>
            <a:endParaRPr lang="ko-KR" altLang="en-US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CD51F-A042-4C58-AA3D-966B80A76084}"/>
              </a:ext>
            </a:extLst>
          </p:cNvPr>
          <p:cNvSpPr txBox="1"/>
          <p:nvPr/>
        </p:nvSpPr>
        <p:spPr>
          <a:xfrm>
            <a:off x="168184" y="158234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FB492-CBA1-44AC-ACF2-DC9073C067F7}"/>
              </a:ext>
            </a:extLst>
          </p:cNvPr>
          <p:cNvSpPr txBox="1"/>
          <p:nvPr/>
        </p:nvSpPr>
        <p:spPr>
          <a:xfrm>
            <a:off x="1159554" y="298421"/>
            <a:ext cx="289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의사결정나무의 단점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1B7903-C6B4-4FB5-A458-30083695C9C2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289855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EF9F8B6-E659-4458-B85F-BA73622ED765}"/>
              </a:ext>
            </a:extLst>
          </p:cNvPr>
          <p:cNvSpPr/>
          <p:nvPr/>
        </p:nvSpPr>
        <p:spPr>
          <a:xfrm>
            <a:off x="5304735" y="3943375"/>
            <a:ext cx="663392" cy="5184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120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31C9843-251F-48A3-8C55-73F34C9BA9C6}"/>
              </a:ext>
            </a:extLst>
          </p:cNvPr>
          <p:cNvSpPr/>
          <p:nvPr/>
        </p:nvSpPr>
        <p:spPr>
          <a:xfrm>
            <a:off x="519953" y="1255060"/>
            <a:ext cx="6176682" cy="29300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1703B-E7C8-49AB-86DC-E8154EFF9EE3}"/>
              </a:ext>
            </a:extLst>
          </p:cNvPr>
          <p:cNvGrpSpPr/>
          <p:nvPr/>
        </p:nvGrpSpPr>
        <p:grpSpPr>
          <a:xfrm>
            <a:off x="6776098" y="1255060"/>
            <a:ext cx="4945299" cy="1607365"/>
            <a:chOff x="6816395" y="1109916"/>
            <a:chExt cx="4945299" cy="16073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A2ABE7F-8A95-478C-BA97-428F23B2B197}"/>
                </a:ext>
              </a:extLst>
            </p:cNvPr>
            <p:cNvSpPr/>
            <p:nvPr/>
          </p:nvSpPr>
          <p:spPr>
            <a:xfrm>
              <a:off x="6816395" y="1109916"/>
              <a:ext cx="4945299" cy="1607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335C2C-6269-421E-BD2A-B7580ADC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9740" y="1208390"/>
              <a:ext cx="4782307" cy="14478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548BAC-7F90-450E-BB12-25223F1CA39C}"/>
              </a:ext>
            </a:extLst>
          </p:cNvPr>
          <p:cNvSpPr/>
          <p:nvPr/>
        </p:nvSpPr>
        <p:spPr>
          <a:xfrm>
            <a:off x="6957630" y="3140318"/>
            <a:ext cx="4788790" cy="83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랜덤포레스트의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단일 트리의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보다 작음을 확인할 수 있습니다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FEB30B-86FC-4C53-9D49-4AE0D44B2B8F}"/>
              </a:ext>
            </a:extLst>
          </p:cNvPr>
          <p:cNvSpPr/>
          <p:nvPr/>
        </p:nvSpPr>
        <p:spPr>
          <a:xfrm>
            <a:off x="519953" y="4263557"/>
            <a:ext cx="8597153" cy="2041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1F4542-77FB-4EF7-94AB-0147C900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6" y="1333537"/>
            <a:ext cx="6023874" cy="27674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D021BC-1F27-49CA-9CCD-1500D11A93B5}"/>
              </a:ext>
            </a:extLst>
          </p:cNvPr>
          <p:cNvSpPr/>
          <p:nvPr/>
        </p:nvSpPr>
        <p:spPr>
          <a:xfrm>
            <a:off x="9202634" y="5602940"/>
            <a:ext cx="2227366" cy="702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 확인해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볼게요</a:t>
            </a:r>
            <a:endParaRPr lang="en-US" altLang="ko-KR" sz="1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결과는 다음 슬라이드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32721D-6B10-4F65-9BDF-333EAC55E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1" y="4340646"/>
            <a:ext cx="8439907" cy="189321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0729170-0F1C-4DDB-9018-4408BCD7E755}"/>
              </a:ext>
            </a:extLst>
          </p:cNvPr>
          <p:cNvSpPr/>
          <p:nvPr/>
        </p:nvSpPr>
        <p:spPr>
          <a:xfrm>
            <a:off x="412332" y="1140595"/>
            <a:ext cx="295836" cy="331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E9985F-0155-4352-8719-6E9CAF67A884}"/>
              </a:ext>
            </a:extLst>
          </p:cNvPr>
          <p:cNvSpPr/>
          <p:nvPr/>
        </p:nvSpPr>
        <p:spPr>
          <a:xfrm>
            <a:off x="6661794" y="1130494"/>
            <a:ext cx="295836" cy="331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AE4051-DDB5-45AE-93F8-C8D9C35A2E44}"/>
              </a:ext>
            </a:extLst>
          </p:cNvPr>
          <p:cNvSpPr/>
          <p:nvPr/>
        </p:nvSpPr>
        <p:spPr>
          <a:xfrm>
            <a:off x="412332" y="4155808"/>
            <a:ext cx="295836" cy="331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51E6B-DDA5-4C20-B223-63AA1001AC21}"/>
              </a:ext>
            </a:extLst>
          </p:cNvPr>
          <p:cNvSpPr txBox="1"/>
          <p:nvPr/>
        </p:nvSpPr>
        <p:spPr>
          <a:xfrm>
            <a:off x="1159554" y="298421"/>
            <a:ext cx="855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회귀트리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=1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=500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D3A8B4-A2B0-447E-A769-097543658952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85574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76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78D440-C04D-487B-A779-CD046322D923}"/>
              </a:ext>
            </a:extLst>
          </p:cNvPr>
          <p:cNvSpPr/>
          <p:nvPr/>
        </p:nvSpPr>
        <p:spPr>
          <a:xfrm>
            <a:off x="510988" y="1259547"/>
            <a:ext cx="11170024" cy="43389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0D87BA-D2EF-4988-B449-E27CE882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5" y="1359943"/>
            <a:ext cx="5440354" cy="4131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8CC11D7-25D4-4463-BE0C-6B5E05EC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52" y="1359942"/>
            <a:ext cx="5440354" cy="41311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679A87D-B931-4927-905E-838EEB05453D}"/>
              </a:ext>
            </a:extLst>
          </p:cNvPr>
          <p:cNvCxnSpPr>
            <a:cxnSpLocks/>
          </p:cNvCxnSpPr>
          <p:nvPr/>
        </p:nvCxnSpPr>
        <p:spPr>
          <a:xfrm flipH="1">
            <a:off x="955103" y="1721224"/>
            <a:ext cx="3410709" cy="312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11285B-50A2-418E-B976-5A25AC0C51D1}"/>
              </a:ext>
            </a:extLst>
          </p:cNvPr>
          <p:cNvCxnSpPr>
            <a:cxnSpLocks/>
          </p:cNvCxnSpPr>
          <p:nvPr/>
        </p:nvCxnSpPr>
        <p:spPr>
          <a:xfrm flipH="1">
            <a:off x="2779059" y="2151529"/>
            <a:ext cx="3048001" cy="2913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D6BBE3-298C-4A73-828B-35B217E59C9A}"/>
              </a:ext>
            </a:extLst>
          </p:cNvPr>
          <p:cNvCxnSpPr>
            <a:cxnSpLocks/>
          </p:cNvCxnSpPr>
          <p:nvPr/>
        </p:nvCxnSpPr>
        <p:spPr>
          <a:xfrm flipH="1">
            <a:off x="6548106" y="1721224"/>
            <a:ext cx="3886812" cy="324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43FD625-00EB-45D1-830E-880F1C380282}"/>
              </a:ext>
            </a:extLst>
          </p:cNvPr>
          <p:cNvCxnSpPr>
            <a:cxnSpLocks/>
          </p:cNvCxnSpPr>
          <p:nvPr/>
        </p:nvCxnSpPr>
        <p:spPr>
          <a:xfrm flipH="1">
            <a:off x="7530353" y="1916311"/>
            <a:ext cx="3697580" cy="313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54D319-3DC8-41EC-B5C4-2FBBA0E11951}"/>
              </a:ext>
            </a:extLst>
          </p:cNvPr>
          <p:cNvSpPr/>
          <p:nvPr/>
        </p:nvSpPr>
        <p:spPr>
          <a:xfrm>
            <a:off x="510989" y="5710518"/>
            <a:ext cx="11170024" cy="67952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두 결과 모두 편향되지 않은 것으로 보이지만 </a:t>
            </a: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랜덤포레스트로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예측한 결과의 분산이 훨씬 작은 것을 확인할 수 있죠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00A25-1FC4-49F1-9E9A-D5EA6338EF21}"/>
              </a:ext>
            </a:extLst>
          </p:cNvPr>
          <p:cNvSpPr txBox="1"/>
          <p:nvPr/>
        </p:nvSpPr>
        <p:spPr>
          <a:xfrm>
            <a:off x="1159554" y="298421"/>
            <a:ext cx="855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회귀트리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=1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=500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4105C5-D82B-43C6-A59D-EAC58673B386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85574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778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93B65A-3434-4832-8A44-E8460143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34231"/>
            <a:ext cx="2384612" cy="11906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7771D8-AAA4-4D96-AD29-ACD4FE09694B}"/>
              </a:ext>
            </a:extLst>
          </p:cNvPr>
          <p:cNvSpPr/>
          <p:nvPr/>
        </p:nvSpPr>
        <p:spPr>
          <a:xfrm>
            <a:off x="358589" y="2393576"/>
            <a:ext cx="5610225" cy="41044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A466A-6DF4-4C47-88A4-F7B060AF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2456328"/>
            <a:ext cx="5459505" cy="3971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978D8A-C9D8-450F-A503-9D0D1F960570}"/>
              </a:ext>
            </a:extLst>
          </p:cNvPr>
          <p:cNvGrpSpPr/>
          <p:nvPr/>
        </p:nvGrpSpPr>
        <p:grpSpPr>
          <a:xfrm>
            <a:off x="358589" y="1144316"/>
            <a:ext cx="5610225" cy="1188259"/>
            <a:chOff x="277906" y="1219203"/>
            <a:chExt cx="5755342" cy="116679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F7BA7AE-0E27-4455-B217-3819C59E870E}"/>
                </a:ext>
              </a:extLst>
            </p:cNvPr>
            <p:cNvSpPr/>
            <p:nvPr/>
          </p:nvSpPr>
          <p:spPr>
            <a:xfrm>
              <a:off x="277906" y="1219203"/>
              <a:ext cx="5755342" cy="11667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AC24D2-033E-4C97-AFB2-07B24906F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89" y="1283306"/>
              <a:ext cx="5610225" cy="1038225"/>
            </a:xfrm>
            <a:prstGeom prst="rect">
              <a:avLst/>
            </a:prstGeom>
            <a:effectLst/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844CFE-8428-4AA3-B0A8-040D1463468F}"/>
              </a:ext>
            </a:extLst>
          </p:cNvPr>
          <p:cNvSpPr/>
          <p:nvPr/>
        </p:nvSpPr>
        <p:spPr>
          <a:xfrm>
            <a:off x="6061824" y="2635627"/>
            <a:ext cx="5771587" cy="4104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>
                  <a:lumMod val="75000"/>
                </a:schemeClr>
              </a:solidFill>
              <a:latin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err="1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</a:rPr>
              <a:t>ntree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</a:rPr>
              <a:t> 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 </a:t>
            </a:r>
            <a:r>
              <a:rPr lang="ko-KR" altLang="en-US" u="sng" dirty="0" err="1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붓스트랩</a:t>
            </a:r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셋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</a:rPr>
              <a:t> = </a:t>
            </a:r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개별 트리 수</a:t>
            </a:r>
            <a:endParaRPr lang="en-US" altLang="ko-KR" u="sng" dirty="0">
              <a:solidFill>
                <a:schemeClr val="accent1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u="sng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배달의민족 한나체 Pro" panose="020B0600000101010101" pitchFamily="50" charset="-127"/>
              </a:rPr>
              <a:t>ntree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클 수록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OOB Error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감소하는 것을 볼 수 있습니다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트리의 수가 많을 수록 분산이 작아져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감소합니다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하지만 개별 트리의 수가 지나치게 많을 경우 계산 시간이 증가합니다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ntree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300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이후부터는 오차가 안정화 되는 것으로 보이므로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default </a:t>
            </a:r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ntree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500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그대로 사용하겠습니다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2CF55E5-70D9-4E83-904B-668C3AF15C75}"/>
              </a:ext>
            </a:extLst>
          </p:cNvPr>
          <p:cNvSpPr/>
          <p:nvPr/>
        </p:nvSpPr>
        <p:spPr>
          <a:xfrm>
            <a:off x="7960662" y="2079812"/>
            <a:ext cx="215152" cy="2140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E0E5557-87D9-4BD3-B878-4FA36C8F781F}"/>
              </a:ext>
            </a:extLst>
          </p:cNvPr>
          <p:cNvCxnSpPr>
            <a:stCxn id="5" idx="6"/>
          </p:cNvCxnSpPr>
          <p:nvPr/>
        </p:nvCxnSpPr>
        <p:spPr>
          <a:xfrm flipV="1">
            <a:off x="8175814" y="2178423"/>
            <a:ext cx="609600" cy="83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902649-5FAE-4434-B58A-776B41027EA9}"/>
              </a:ext>
            </a:extLst>
          </p:cNvPr>
          <p:cNvSpPr/>
          <p:nvPr/>
        </p:nvSpPr>
        <p:spPr>
          <a:xfrm>
            <a:off x="8706761" y="2009325"/>
            <a:ext cx="3048001" cy="354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Number of Bootstrap sets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7B26E-F78C-44CA-AFFE-D656637B4D5E}"/>
              </a:ext>
            </a:extLst>
          </p:cNvPr>
          <p:cNvSpPr txBox="1"/>
          <p:nvPr/>
        </p:nvSpPr>
        <p:spPr>
          <a:xfrm>
            <a:off x="1159554" y="298421"/>
            <a:ext cx="855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- 2.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회귀트리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=1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ntree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=500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70E3CD8-EE68-4F7C-863E-8CC08D48DA2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85574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091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EAEC0-6302-4C12-AA5C-69DBFE649F8E}"/>
              </a:ext>
            </a:extLst>
          </p:cNvPr>
          <p:cNvGrpSpPr/>
          <p:nvPr/>
        </p:nvGrpSpPr>
        <p:grpSpPr>
          <a:xfrm>
            <a:off x="333667" y="1231275"/>
            <a:ext cx="8404350" cy="4769216"/>
            <a:chOff x="333667" y="1231275"/>
            <a:chExt cx="8404350" cy="4769216"/>
          </a:xfrm>
          <a:solidFill>
            <a:schemeClr val="bg1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BDFB8C-2D9C-484F-BF38-0969A3DC5782}"/>
                </a:ext>
              </a:extLst>
            </p:cNvPr>
            <p:cNvSpPr/>
            <p:nvPr/>
          </p:nvSpPr>
          <p:spPr>
            <a:xfrm>
              <a:off x="333667" y="1231275"/>
              <a:ext cx="8404350" cy="47692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04DB36D-D3A0-41D5-983E-F478BD6D4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799" y="1319026"/>
              <a:ext cx="8237951" cy="3291201"/>
            </a:xfrm>
            <a:prstGeom prst="rect">
              <a:avLst/>
            </a:prstGeom>
            <a:grpFill/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342A43-CB03-44C6-B2AA-9C3B21D2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616" y="4675419"/>
              <a:ext cx="8222134" cy="1220722"/>
            </a:xfrm>
            <a:prstGeom prst="rect">
              <a:avLst/>
            </a:prstGeom>
            <a:grpFill/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2208BA-5105-478C-A1C6-46D9A59C34B0}"/>
              </a:ext>
            </a:extLst>
          </p:cNvPr>
          <p:cNvSpPr/>
          <p:nvPr/>
        </p:nvSpPr>
        <p:spPr>
          <a:xfrm>
            <a:off x="8829968" y="1246094"/>
            <a:ext cx="3015540" cy="815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노드 분할마다 고려되는 속성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수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3FD624-DC7B-4B64-A2E9-5B2336F6D2A2}"/>
              </a:ext>
            </a:extLst>
          </p:cNvPr>
          <p:cNvSpPr/>
          <p:nvPr/>
        </p:nvSpPr>
        <p:spPr>
          <a:xfrm>
            <a:off x="8829967" y="2152070"/>
            <a:ext cx="3028366" cy="378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&lt;Bagging vs </a:t>
            </a:r>
            <a:r>
              <a:rPr lang="en-US" altLang="ko-KR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</a:t>
            </a:r>
          </a:p>
          <a:p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공통점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 개의 단일 트리를 결합</a:t>
            </a:r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차이점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r>
              <a:rPr lang="ko-KR" altLang="en-US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랜덤포레스트는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 subspace 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확보를 위해 트리 성장과정에서 노드마다 고려하는 변수의 수를 한정시킨다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sz="16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배달의민족 한나체 Pro" panose="020B0600000101010101" pitchFamily="50" charset="-127"/>
              </a:rPr>
              <a:t>randomForest</a:t>
            </a:r>
            <a:r>
              <a:rPr 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( )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에서 </a:t>
            </a:r>
            <a:r>
              <a:rPr lang="en-US" altLang="ko-KR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값을 독립변수의 수로 두면 </a:t>
            </a:r>
            <a:r>
              <a:rPr lang="ko-KR" altLang="en-US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배깅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모델이 됩니다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  <a:endParaRPr lang="en-US" sz="16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EE50A0-3086-47C7-B1F7-EECF27E9DF35}"/>
              </a:ext>
            </a:extLst>
          </p:cNvPr>
          <p:cNvSpPr/>
          <p:nvPr/>
        </p:nvSpPr>
        <p:spPr>
          <a:xfrm>
            <a:off x="333667" y="6090679"/>
            <a:ext cx="11511841" cy="349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모형의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낮습니다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Why?? </a:t>
            </a:r>
            <a:r>
              <a:rPr lang="en-US" altLang="ko-KR" sz="1400" u="sng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between trees.</a:t>
            </a:r>
            <a:endParaRPr lang="en-US" u="sng" dirty="0">
              <a:solidFill>
                <a:srgbClr val="FF0000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E15D47-3ABB-4D72-A49D-16F6D2520B1E}"/>
              </a:ext>
            </a:extLst>
          </p:cNvPr>
          <p:cNvSpPr/>
          <p:nvPr/>
        </p:nvSpPr>
        <p:spPr>
          <a:xfrm>
            <a:off x="7557247" y="2680447"/>
            <a:ext cx="690282" cy="224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70AEBC6-8BCA-44CF-B859-710AC2240116}"/>
              </a:ext>
            </a:extLst>
          </p:cNvPr>
          <p:cNvCxnSpPr>
            <a:endCxn id="3" idx="3"/>
          </p:cNvCxnSpPr>
          <p:nvPr/>
        </p:nvCxnSpPr>
        <p:spPr>
          <a:xfrm rot="16200000" flipH="1">
            <a:off x="7203243" y="3841273"/>
            <a:ext cx="2488792" cy="400221"/>
          </a:xfrm>
          <a:prstGeom prst="bentConnector4">
            <a:avLst>
              <a:gd name="adj1" fmla="val -83"/>
              <a:gd name="adj2" fmla="val 316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400EFC-FF05-47A5-BF5A-60DE8C742D3B}"/>
              </a:ext>
            </a:extLst>
          </p:cNvPr>
          <p:cNvSpPr txBox="1"/>
          <p:nvPr/>
        </p:nvSpPr>
        <p:spPr>
          <a:xfrm>
            <a:off x="1159554" y="298421"/>
            <a:ext cx="734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=p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D588CE-697C-4CBA-8AA1-7D706FC8297D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34175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206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E7AA9-FB45-4A50-8FEB-3FE225B0C192}"/>
              </a:ext>
            </a:extLst>
          </p:cNvPr>
          <p:cNvSpPr/>
          <p:nvPr/>
        </p:nvSpPr>
        <p:spPr>
          <a:xfrm>
            <a:off x="611233" y="2399859"/>
            <a:ext cx="7575176" cy="3953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878EA4-AC3E-49E9-99D0-B21107E90E65}"/>
              </a:ext>
            </a:extLst>
          </p:cNvPr>
          <p:cNvSpPr/>
          <p:nvPr/>
        </p:nvSpPr>
        <p:spPr>
          <a:xfrm>
            <a:off x="578222" y="1969606"/>
            <a:ext cx="7404858" cy="340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직접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Bootstrap Sample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생성해서 각각의 트리를 만들어 </a:t>
            </a:r>
            <a:r>
              <a:rPr lang="ko-KR" altLang="en-US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볼게요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33DE15-0D19-422C-AAA4-22783358CE10}"/>
              </a:ext>
            </a:extLst>
          </p:cNvPr>
          <p:cNvSpPr/>
          <p:nvPr/>
        </p:nvSpPr>
        <p:spPr>
          <a:xfrm>
            <a:off x="8544428" y="3191435"/>
            <a:ext cx="2477390" cy="995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Bootstrap Set: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&gt;&gt;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개별 트리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0BC357-2638-4266-94DE-C9F2A86603F3}"/>
              </a:ext>
            </a:extLst>
          </p:cNvPr>
          <p:cNvSpPr/>
          <p:nvPr/>
        </p:nvSpPr>
        <p:spPr>
          <a:xfrm>
            <a:off x="8657268" y="4186517"/>
            <a:ext cx="2701508" cy="615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Plot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은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슬라이드에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23A959A6-18F3-4EE6-A38A-C3B8F77402D2}"/>
              </a:ext>
            </a:extLst>
          </p:cNvPr>
          <p:cNvSpPr/>
          <p:nvPr/>
        </p:nvSpPr>
        <p:spPr>
          <a:xfrm>
            <a:off x="8274423" y="2913530"/>
            <a:ext cx="270005" cy="1469330"/>
          </a:xfrm>
          <a:prstGeom prst="rightBrace">
            <a:avLst>
              <a:gd name="adj1" fmla="val 77804"/>
              <a:gd name="adj2" fmla="val 481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9925F7-079C-4FFA-BD6E-A9E3F8E52C0D}"/>
              </a:ext>
            </a:extLst>
          </p:cNvPr>
          <p:cNvSpPr/>
          <p:nvPr/>
        </p:nvSpPr>
        <p:spPr>
          <a:xfrm>
            <a:off x="632012" y="1368731"/>
            <a:ext cx="10795140" cy="50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between trees :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변수의 개수를 제한하지 않으면 생성되는 개별 트리들은 비슷한 구조를 갖습니다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F21C79-BB4E-4474-B6D5-4230502D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2492189"/>
            <a:ext cx="7413812" cy="37741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565E5E-7137-49C2-BA52-FFB29B19AA46}"/>
              </a:ext>
            </a:extLst>
          </p:cNvPr>
          <p:cNvSpPr txBox="1"/>
          <p:nvPr/>
        </p:nvSpPr>
        <p:spPr>
          <a:xfrm>
            <a:off x="1159554" y="298421"/>
            <a:ext cx="734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=p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A1B67E-C08B-4EED-BA60-9A0F764B8F9A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34175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16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 descr="지도, 회로이(가) 표시된 사진&#10;&#10;자동 생성된 설명">
            <a:extLst>
              <a:ext uri="{FF2B5EF4-FFF2-40B4-BE49-F238E27FC236}">
                <a16:creationId xmlns:a16="http://schemas.microsoft.com/office/drawing/2014/main" id="{6FF9B78E-0BFF-4FD9-84B5-A692DBC9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" y="1222258"/>
            <a:ext cx="9165061" cy="44792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5B02E0-6EC3-4820-BCEA-3F28AACB4A2C}"/>
              </a:ext>
            </a:extLst>
          </p:cNvPr>
          <p:cNvSpPr/>
          <p:nvPr/>
        </p:nvSpPr>
        <p:spPr>
          <a:xfrm>
            <a:off x="9637058" y="1222257"/>
            <a:ext cx="2181555" cy="1278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개의 트리 상류에서 비슷한 구조를 갖음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대부분 </a:t>
            </a:r>
            <a:r>
              <a:rPr lang="en-US" altLang="ko-KR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lstat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rm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속성을 기준으로 분류된다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pic>
        <p:nvPicPr>
          <p:cNvPr id="17" name="그림 16" descr="지도, 회로이(가) 표시된 사진&#10;&#10;자동 생성된 설명">
            <a:extLst>
              <a:ext uri="{FF2B5EF4-FFF2-40B4-BE49-F238E27FC236}">
                <a16:creationId xmlns:a16="http://schemas.microsoft.com/office/drawing/2014/main" id="{208282A9-3DA4-4418-BAF1-1F5E50BD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" y="1222257"/>
            <a:ext cx="9165061" cy="4479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F185AD-B0C1-4BDF-9422-962D8881C1BA}"/>
              </a:ext>
            </a:extLst>
          </p:cNvPr>
          <p:cNvSpPr/>
          <p:nvPr/>
        </p:nvSpPr>
        <p:spPr>
          <a:xfrm>
            <a:off x="2212716" y="5880847"/>
            <a:ext cx="7766567" cy="484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 </a:t>
            </a:r>
            <a:r>
              <a:rPr lang="ko-KR" altLang="en-US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즉</a:t>
            </a:r>
            <a:r>
              <a:rPr lang="en-US" altLang="ko-KR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en-US" altLang="ko-KR" u="sng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ko-KR" altLang="en-US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제한하는 이유는 트리 간의 독립성을 높이기 위함</a:t>
            </a:r>
            <a:r>
              <a:rPr lang="en-US" altLang="ko-KR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“</a:t>
            </a:r>
            <a:endParaRPr lang="en-US" u="sng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2DB8F0-2B3F-46D9-83DF-94B66F214B95}"/>
              </a:ext>
            </a:extLst>
          </p:cNvPr>
          <p:cNvSpPr/>
          <p:nvPr/>
        </p:nvSpPr>
        <p:spPr>
          <a:xfrm>
            <a:off x="9637054" y="2599764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 구조의 트리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A5A629-F1DB-4DE3-87EA-233D30B016B2}"/>
              </a:ext>
            </a:extLst>
          </p:cNvPr>
          <p:cNvSpPr/>
          <p:nvPr/>
        </p:nvSpPr>
        <p:spPr>
          <a:xfrm>
            <a:off x="9637052" y="3469339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 트리들로 예측 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3CD1D5-A9B0-4AD9-8A3B-AB4B29FA7CFE}"/>
              </a:ext>
            </a:extLst>
          </p:cNvPr>
          <p:cNvSpPr/>
          <p:nvPr/>
        </p:nvSpPr>
        <p:spPr>
          <a:xfrm>
            <a:off x="9637053" y="4383738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특정 구조에 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Overfitting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09881-2069-4FE5-86C3-E1EF166E1E8C}"/>
              </a:ext>
            </a:extLst>
          </p:cNvPr>
          <p:cNvSpPr/>
          <p:nvPr/>
        </p:nvSpPr>
        <p:spPr>
          <a:xfrm>
            <a:off x="9637054" y="5253315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분산 증가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88FD73D-97C3-4D85-BBCC-CB54738CED42}"/>
              </a:ext>
            </a:extLst>
          </p:cNvPr>
          <p:cNvSpPr/>
          <p:nvPr/>
        </p:nvSpPr>
        <p:spPr>
          <a:xfrm>
            <a:off x="10569388" y="3092823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3868653-B861-43D4-B339-9E2748A84860}"/>
              </a:ext>
            </a:extLst>
          </p:cNvPr>
          <p:cNvSpPr/>
          <p:nvPr/>
        </p:nvSpPr>
        <p:spPr>
          <a:xfrm>
            <a:off x="10569388" y="3984806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EC6C227-094F-4273-ADE6-3C2DD5D92EC1}"/>
              </a:ext>
            </a:extLst>
          </p:cNvPr>
          <p:cNvSpPr/>
          <p:nvPr/>
        </p:nvSpPr>
        <p:spPr>
          <a:xfrm>
            <a:off x="10569388" y="4903689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66164B-3375-4E22-8B9D-2E9409121AEB}"/>
              </a:ext>
            </a:extLst>
          </p:cNvPr>
          <p:cNvSpPr/>
          <p:nvPr/>
        </p:nvSpPr>
        <p:spPr>
          <a:xfrm>
            <a:off x="1761563" y="6200685"/>
            <a:ext cx="8668871" cy="399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위의 과정을 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seed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없이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여러번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반복해서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개별트리의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상위 속성이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비슷한지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확인해보세요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7392-2039-4880-A2C1-324BAD498B16}"/>
              </a:ext>
            </a:extLst>
          </p:cNvPr>
          <p:cNvSpPr txBox="1"/>
          <p:nvPr/>
        </p:nvSpPr>
        <p:spPr>
          <a:xfrm>
            <a:off x="1159554" y="298421"/>
            <a:ext cx="734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=p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059594C-0A67-439E-AA94-0E551DEA73B4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34175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1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3CD1D5-A9B0-4AD9-8A3B-AB4B29FA7CFE}"/>
              </a:ext>
            </a:extLst>
          </p:cNvPr>
          <p:cNvSpPr/>
          <p:nvPr/>
        </p:nvSpPr>
        <p:spPr>
          <a:xfrm>
            <a:off x="9637053" y="4383738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특정 구조에 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Overfitting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 descr="지도, 회로이(가) 표시된 사진&#10;&#10;자동 생성된 설명">
            <a:extLst>
              <a:ext uri="{FF2B5EF4-FFF2-40B4-BE49-F238E27FC236}">
                <a16:creationId xmlns:a16="http://schemas.microsoft.com/office/drawing/2014/main" id="{6FF9B78E-0BFF-4FD9-84B5-A692DBC9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" y="1222258"/>
            <a:ext cx="9165061" cy="44792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5B02E0-6EC3-4820-BCEA-3F28AACB4A2C}"/>
              </a:ext>
            </a:extLst>
          </p:cNvPr>
          <p:cNvSpPr/>
          <p:nvPr/>
        </p:nvSpPr>
        <p:spPr>
          <a:xfrm>
            <a:off x="9637058" y="1222257"/>
            <a:ext cx="2181555" cy="1278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개의 트리 상류에서 비슷한 구조를 갖음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대부분 </a:t>
            </a:r>
            <a:r>
              <a:rPr lang="en-US" altLang="ko-KR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lstat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rm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속성을 기준으로 분류된다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pic>
        <p:nvPicPr>
          <p:cNvPr id="17" name="그림 16" descr="지도, 회로이(가) 표시된 사진&#10;&#10;자동 생성된 설명">
            <a:extLst>
              <a:ext uri="{FF2B5EF4-FFF2-40B4-BE49-F238E27FC236}">
                <a16:creationId xmlns:a16="http://schemas.microsoft.com/office/drawing/2014/main" id="{208282A9-3DA4-4418-BAF1-1F5E50BD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" y="1222257"/>
            <a:ext cx="9165061" cy="4479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F1125C-4928-46D2-8F73-6F92181D5A5B}"/>
              </a:ext>
            </a:extLst>
          </p:cNvPr>
          <p:cNvSpPr/>
          <p:nvPr/>
        </p:nvSpPr>
        <p:spPr>
          <a:xfrm>
            <a:off x="1515035" y="1897410"/>
            <a:ext cx="8794376" cy="3397622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정리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</a:t>
            </a:r>
            <a:r>
              <a:rPr lang="en-US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	        </a:t>
            </a:r>
            <a:r>
              <a:rPr lang="en-US" altLang="ko-KR" u="sng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ntree</a:t>
            </a:r>
            <a:r>
              <a:rPr lang="en-US" altLang="ko-KR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‘Diversity 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</a:t>
            </a:r>
            <a:r>
              <a:rPr lang="en-US" altLang="ko-KR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	        </a:t>
            </a:r>
            <a:r>
              <a:rPr lang="en-US" altLang="ko-KR" u="sng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en-US" altLang="ko-KR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‘Random Subspace’ </a:t>
            </a:r>
            <a:r>
              <a:rPr lang="ko-KR" altLang="en-US" u="sng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확보</a:t>
            </a:r>
            <a:endParaRPr lang="en-US" altLang="ko-KR" u="sng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		         )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트리 모델의 장점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한눈에 들어오고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해석이 쉽다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.”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 것인데요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많은 수의 트리들을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Bagging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할 경우에는 예측 정확도는 향상되지만 해석은 오히려 어려워져요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트리모델처럼 분류되는 조건을 알 수는 없지만 변수중요도를 통해 모델 학습과정에서 중요한 변수가 무엇인지 알아봅시다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F185AD-B0C1-4BDF-9422-962D8881C1BA}"/>
              </a:ext>
            </a:extLst>
          </p:cNvPr>
          <p:cNvSpPr/>
          <p:nvPr/>
        </p:nvSpPr>
        <p:spPr>
          <a:xfrm>
            <a:off x="2212716" y="5880847"/>
            <a:ext cx="7766567" cy="484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 </a:t>
            </a:r>
            <a:r>
              <a:rPr lang="ko-KR" altLang="en-US" b="1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즉</a:t>
            </a:r>
            <a:r>
              <a:rPr lang="en-US" altLang="ko-KR" b="1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en-US" altLang="ko-KR" b="1" u="sng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ko-KR" altLang="en-US" b="1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제한하는 이유는 트리 간의 독립성을 높이기 위함</a:t>
            </a:r>
            <a:r>
              <a:rPr lang="en-US" altLang="ko-KR" b="1" u="sng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“</a:t>
            </a:r>
            <a:endParaRPr lang="en-US" b="1" u="sng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2DB8F0-2B3F-46D9-83DF-94B66F214B95}"/>
              </a:ext>
            </a:extLst>
          </p:cNvPr>
          <p:cNvSpPr/>
          <p:nvPr/>
        </p:nvSpPr>
        <p:spPr>
          <a:xfrm>
            <a:off x="9637054" y="2599764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 구조의 트리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A5A629-F1DB-4DE3-87EA-233D30B016B2}"/>
              </a:ext>
            </a:extLst>
          </p:cNvPr>
          <p:cNvSpPr/>
          <p:nvPr/>
        </p:nvSpPr>
        <p:spPr>
          <a:xfrm>
            <a:off x="9637052" y="3469339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 트리들로 예측 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09881-2069-4FE5-86C3-E1EF166E1E8C}"/>
              </a:ext>
            </a:extLst>
          </p:cNvPr>
          <p:cNvSpPr/>
          <p:nvPr/>
        </p:nvSpPr>
        <p:spPr>
          <a:xfrm>
            <a:off x="9637054" y="5253315"/>
            <a:ext cx="218155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분산 증가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88FD73D-97C3-4D85-BBCC-CB54738CED42}"/>
              </a:ext>
            </a:extLst>
          </p:cNvPr>
          <p:cNvSpPr/>
          <p:nvPr/>
        </p:nvSpPr>
        <p:spPr>
          <a:xfrm>
            <a:off x="10569388" y="3092823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3868653-B861-43D4-B339-9E2748A84860}"/>
              </a:ext>
            </a:extLst>
          </p:cNvPr>
          <p:cNvSpPr/>
          <p:nvPr/>
        </p:nvSpPr>
        <p:spPr>
          <a:xfrm>
            <a:off x="10569388" y="3984806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EC6C227-094F-4273-ADE6-3C2DD5D92EC1}"/>
              </a:ext>
            </a:extLst>
          </p:cNvPr>
          <p:cNvSpPr/>
          <p:nvPr/>
        </p:nvSpPr>
        <p:spPr>
          <a:xfrm>
            <a:off x="10569388" y="4903689"/>
            <a:ext cx="286871" cy="336177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708C2B-DC8C-4049-9283-01396ADB1EFB}"/>
              </a:ext>
            </a:extLst>
          </p:cNvPr>
          <p:cNvSpPr/>
          <p:nvPr/>
        </p:nvSpPr>
        <p:spPr>
          <a:xfrm>
            <a:off x="1761563" y="6200685"/>
            <a:ext cx="8668871" cy="399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위의 과정을 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seed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없이 </a:t>
            </a:r>
            <a:r>
              <a:rPr lang="ko-KR" alt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여러번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반복해서 </a:t>
            </a:r>
            <a:r>
              <a:rPr lang="ko-KR" alt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개별트리의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상위 속성이 </a:t>
            </a:r>
            <a:r>
              <a:rPr lang="ko-KR" alt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비슷한지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확인해보세요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1FD4AB-30C0-4519-B14C-82DEC4223A9A}"/>
              </a:ext>
            </a:extLst>
          </p:cNvPr>
          <p:cNvSpPr txBox="1"/>
          <p:nvPr/>
        </p:nvSpPr>
        <p:spPr>
          <a:xfrm>
            <a:off x="1159554" y="298421"/>
            <a:ext cx="7341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- 3.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 </a:t>
            </a:r>
            <a:r>
              <a:rPr lang="ko-KR" altLang="en-US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랜덤포레스트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=p vs </a:t>
            </a:r>
            <a:r>
              <a:rPr lang="en-US" altLang="ko-KR" sz="2800" dirty="0" err="1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mtry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=5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138E229-F871-4CDA-9579-25A85B7D51BB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341753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780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737900-F04B-4D88-A42C-656577EE46FA}"/>
              </a:ext>
            </a:extLst>
          </p:cNvPr>
          <p:cNvGrpSpPr/>
          <p:nvPr/>
        </p:nvGrpSpPr>
        <p:grpSpPr>
          <a:xfrm>
            <a:off x="484094" y="1228170"/>
            <a:ext cx="10868024" cy="1800227"/>
            <a:chOff x="484094" y="1081564"/>
            <a:chExt cx="11017624" cy="19468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17A0BF-8A40-4880-AE90-1047C744EA26}"/>
                </a:ext>
              </a:extLst>
            </p:cNvPr>
            <p:cNvSpPr/>
            <p:nvPr/>
          </p:nvSpPr>
          <p:spPr>
            <a:xfrm>
              <a:off x="484094" y="1081564"/>
              <a:ext cx="11017624" cy="194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C96BF-9B63-4AF5-946D-62019550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11" y="1188384"/>
              <a:ext cx="10868025" cy="176345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BC79C6-5C66-42F6-91A7-FAB489512EF7}"/>
              </a:ext>
            </a:extLst>
          </p:cNvPr>
          <p:cNvGrpSpPr/>
          <p:nvPr/>
        </p:nvGrpSpPr>
        <p:grpSpPr>
          <a:xfrm>
            <a:off x="484094" y="3104954"/>
            <a:ext cx="3899647" cy="2811752"/>
            <a:chOff x="484094" y="2951841"/>
            <a:chExt cx="3974165" cy="29648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F7E150-1311-47B6-B190-D4C4CF76EF8E}"/>
                </a:ext>
              </a:extLst>
            </p:cNvPr>
            <p:cNvSpPr/>
            <p:nvPr/>
          </p:nvSpPr>
          <p:spPr>
            <a:xfrm>
              <a:off x="484094" y="2951841"/>
              <a:ext cx="3974165" cy="2964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11FCD67-8F9C-4C56-8AF6-994048B7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411" y="3028397"/>
              <a:ext cx="3847260" cy="281175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161E22-BA35-4661-8AAD-0397860588D4}"/>
              </a:ext>
            </a:extLst>
          </p:cNvPr>
          <p:cNvGrpSpPr/>
          <p:nvPr/>
        </p:nvGrpSpPr>
        <p:grpSpPr>
          <a:xfrm>
            <a:off x="4452740" y="3104954"/>
            <a:ext cx="6899378" cy="2811752"/>
            <a:chOff x="4452740" y="2957601"/>
            <a:chExt cx="7040012" cy="295910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D99BEF-94D3-48DF-A8DD-9F2BDE77F61A}"/>
                </a:ext>
              </a:extLst>
            </p:cNvPr>
            <p:cNvSpPr/>
            <p:nvPr/>
          </p:nvSpPr>
          <p:spPr>
            <a:xfrm>
              <a:off x="4452740" y="2957601"/>
              <a:ext cx="7040012" cy="295910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8" name="그림 7" descr="조류, 떼, 채운, 그룹이(가) 표시된 사진&#10;&#10;자동 생성된 설명">
              <a:extLst>
                <a:ext uri="{FF2B5EF4-FFF2-40B4-BE49-F238E27FC236}">
                  <a16:creationId xmlns:a16="http://schemas.microsoft.com/office/drawing/2014/main" id="{6E1F46F4-7708-4C7C-BC4C-469EE20B7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576" y="3028397"/>
              <a:ext cx="6893859" cy="28117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A68140-A45C-4ED8-9381-D4AC4BDD947E}"/>
              </a:ext>
            </a:extLst>
          </p:cNvPr>
          <p:cNvSpPr/>
          <p:nvPr/>
        </p:nvSpPr>
        <p:spPr>
          <a:xfrm>
            <a:off x="331694" y="6000500"/>
            <a:ext cx="5710518" cy="497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%</a:t>
            </a:r>
            <a:r>
              <a:rPr 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</a:rPr>
              <a:t>IncMSE</a:t>
            </a:r>
            <a:r>
              <a:rPr 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변수를 </a:t>
            </a:r>
            <a:r>
              <a:rPr 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</a:rPr>
              <a:t>Pumutaion</a:t>
            </a:r>
            <a:r>
              <a:rPr 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순서섞기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이후 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증가분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FF32F9-3B4B-4FA2-9B37-2C3BBBE3A6E0}"/>
              </a:ext>
            </a:extLst>
          </p:cNvPr>
          <p:cNvSpPr/>
          <p:nvPr/>
        </p:nvSpPr>
        <p:spPr>
          <a:xfrm>
            <a:off x="6122893" y="6000500"/>
            <a:ext cx="5585010" cy="489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IncNodePurity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변수를 사용한 노드의 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MSE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감소의 합의 평균</a:t>
            </a:r>
            <a:endParaRPr lang="en-US" sz="1400" dirty="0">
              <a:latin typeface="배달의민족 한나체 Pro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C82AB-458B-4329-AF8B-90E70B4CF0DC}"/>
              </a:ext>
            </a:extLst>
          </p:cNvPr>
          <p:cNvSpPr txBox="1"/>
          <p:nvPr/>
        </p:nvSpPr>
        <p:spPr>
          <a:xfrm>
            <a:off x="1159554" y="298421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- 4. 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중요도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FE0E1D3-24A2-460F-AEF1-2138C7C7513F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302999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7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F1C53-DA12-4812-B1B7-59B458F99DA1}"/>
              </a:ext>
            </a:extLst>
          </p:cNvPr>
          <p:cNvSpPr/>
          <p:nvPr/>
        </p:nvSpPr>
        <p:spPr>
          <a:xfrm>
            <a:off x="8068235" y="1809564"/>
            <a:ext cx="3723714" cy="2792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디폴트 값으로 시작해서 </a:t>
            </a:r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stepFactor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=1.5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씩 곱해지거나 나눠지면서 바뀜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값마다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OOB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Error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계산</a:t>
            </a:r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OOB Error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improve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만큼 개선되면 계속 진행함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아니면 멈춤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88E7D-A1D1-4308-96E9-2B5AEE191BD1}"/>
              </a:ext>
            </a:extLst>
          </p:cNvPr>
          <p:cNvGrpSpPr/>
          <p:nvPr/>
        </p:nvGrpSpPr>
        <p:grpSpPr>
          <a:xfrm>
            <a:off x="322730" y="1136909"/>
            <a:ext cx="7575176" cy="5361115"/>
            <a:chOff x="340659" y="1227944"/>
            <a:chExt cx="7575176" cy="536111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5D86C7-19A2-4A1B-8EE8-8CD4BC0D4156}"/>
                </a:ext>
              </a:extLst>
            </p:cNvPr>
            <p:cNvSpPr/>
            <p:nvPr/>
          </p:nvSpPr>
          <p:spPr>
            <a:xfrm>
              <a:off x="340659" y="3209111"/>
              <a:ext cx="7575176" cy="337994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330028-3624-46EC-A045-53F92BE52A60}"/>
                </a:ext>
              </a:extLst>
            </p:cNvPr>
            <p:cNvSpPr/>
            <p:nvPr/>
          </p:nvSpPr>
          <p:spPr>
            <a:xfrm>
              <a:off x="340659" y="1227944"/>
              <a:ext cx="7575176" cy="19096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380A39-0C67-454D-9ECB-7A953AB9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980" y="1299426"/>
              <a:ext cx="7435102" cy="1776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 descr="보트, 사진, 다른, 물이(가) 표시된 사진&#10;&#10;자동 생성된 설명">
              <a:extLst>
                <a:ext uri="{FF2B5EF4-FFF2-40B4-BE49-F238E27FC236}">
                  <a16:creationId xmlns:a16="http://schemas.microsoft.com/office/drawing/2014/main" id="{63878B2D-7FF6-4969-A204-18B7FAB9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79" y="3296852"/>
              <a:ext cx="7435101" cy="3201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379AA-DB1F-4583-AC75-59ED5F23909C}"/>
              </a:ext>
            </a:extLst>
          </p:cNvPr>
          <p:cNvSpPr/>
          <p:nvPr/>
        </p:nvSpPr>
        <p:spPr>
          <a:xfrm>
            <a:off x="8068235" y="1136909"/>
            <a:ext cx="3723714" cy="589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패키지 안에 있는 </a:t>
            </a:r>
            <a:r>
              <a:rPr lang="en-US" altLang="ko-KR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tuneRF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()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함수로 </a:t>
            </a:r>
            <a:r>
              <a:rPr lang="en-US" altLang="ko-KR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mtry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찾아보겠습니다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E8F69A-F296-4105-877C-E4B91FECD1B3}"/>
              </a:ext>
            </a:extLst>
          </p:cNvPr>
          <p:cNvSpPr/>
          <p:nvPr/>
        </p:nvSpPr>
        <p:spPr>
          <a:xfrm>
            <a:off x="8068235" y="4687150"/>
            <a:ext cx="3723714" cy="1165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OOB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Validation Set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 기능하기 때문에 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 Data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손실을 막을 수 있습니다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E94CF0-4BC9-4F40-AC3A-4E9CB318517B}"/>
              </a:ext>
            </a:extLst>
          </p:cNvPr>
          <p:cNvSpPr txBox="1"/>
          <p:nvPr/>
        </p:nvSpPr>
        <p:spPr>
          <a:xfrm>
            <a:off x="1159554" y="298421"/>
            <a:ext cx="516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- 5. Hyperparameter Tuning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667ACB-4D13-454C-B23F-70220F2099C0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5162054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85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866A42-B9B9-45BA-8F9C-C7A7548A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1187236"/>
            <a:ext cx="6703710" cy="315573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842FDE-C06B-4DB7-BBA1-5041BADDA826}"/>
              </a:ext>
            </a:extLst>
          </p:cNvPr>
          <p:cNvGrpSpPr/>
          <p:nvPr/>
        </p:nvGrpSpPr>
        <p:grpSpPr>
          <a:xfrm>
            <a:off x="314606" y="4476008"/>
            <a:ext cx="7144029" cy="2022016"/>
            <a:chOff x="224118" y="4476008"/>
            <a:chExt cx="7718611" cy="21578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EFACF5-363D-42D0-BA8F-6E8CCFC9B3E5}"/>
                </a:ext>
              </a:extLst>
            </p:cNvPr>
            <p:cNvSpPr/>
            <p:nvPr/>
          </p:nvSpPr>
          <p:spPr>
            <a:xfrm>
              <a:off x="224118" y="4476008"/>
              <a:ext cx="7718611" cy="2157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2CA7593-6D6D-496A-A0ED-B1080606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605" y="4580751"/>
              <a:ext cx="7547442" cy="195120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EA9AEE-6275-485C-9C3C-39B01A5ADBCB}"/>
              </a:ext>
            </a:extLst>
          </p:cNvPr>
          <p:cNvSpPr/>
          <p:nvPr/>
        </p:nvSpPr>
        <p:spPr>
          <a:xfrm>
            <a:off x="7538477" y="6180090"/>
            <a:ext cx="4088186" cy="3731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tuneRF</a:t>
            </a:r>
            <a:r>
              <a:rPr lang="ko-KR" altLang="en-US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튜닝한 결과가 성능이 더 좋네요</a:t>
            </a:r>
            <a:r>
              <a:rPr lang="en-US" altLang="ko-KR" sz="16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581F63-4622-4203-A353-733565FEC903}"/>
              </a:ext>
            </a:extLst>
          </p:cNvPr>
          <p:cNvGrpSpPr/>
          <p:nvPr/>
        </p:nvGrpSpPr>
        <p:grpSpPr>
          <a:xfrm>
            <a:off x="7538477" y="5157330"/>
            <a:ext cx="4088186" cy="1063716"/>
            <a:chOff x="8291283" y="4665406"/>
            <a:chExt cx="3030582" cy="8743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08DFD2-9DCD-49E8-BF4D-851B57418E96}"/>
                </a:ext>
              </a:extLst>
            </p:cNvPr>
            <p:cNvSpPr/>
            <p:nvPr/>
          </p:nvSpPr>
          <p:spPr>
            <a:xfrm>
              <a:off x="8291283" y="4665406"/>
              <a:ext cx="3030582" cy="874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51C6BE-75A1-4392-85AD-C1A61AC89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6108" y="4710231"/>
              <a:ext cx="2957793" cy="7830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AC31F3-6FE8-457F-96A0-CFBBF06E29D6}"/>
              </a:ext>
            </a:extLst>
          </p:cNvPr>
          <p:cNvGrpSpPr/>
          <p:nvPr/>
        </p:nvGrpSpPr>
        <p:grpSpPr>
          <a:xfrm>
            <a:off x="314605" y="1124013"/>
            <a:ext cx="7144030" cy="3288772"/>
            <a:chOff x="314605" y="1124013"/>
            <a:chExt cx="6857160" cy="32887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58F8DB-923A-45D6-A6CC-56ABEAA4E314}"/>
                </a:ext>
              </a:extLst>
            </p:cNvPr>
            <p:cNvSpPr/>
            <p:nvPr/>
          </p:nvSpPr>
          <p:spPr>
            <a:xfrm>
              <a:off x="314605" y="1124013"/>
              <a:ext cx="6857160" cy="3288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FD113D-2F98-497C-A240-6123CA4F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447" y="1179712"/>
              <a:ext cx="6703710" cy="315573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976779-9AB1-4896-BE7B-A5DADA9AF16B}"/>
              </a:ext>
            </a:extLst>
          </p:cNvPr>
          <p:cNvGrpSpPr/>
          <p:nvPr/>
        </p:nvGrpSpPr>
        <p:grpSpPr>
          <a:xfrm>
            <a:off x="7538477" y="1832230"/>
            <a:ext cx="4088187" cy="3288772"/>
            <a:chOff x="7234518" y="1013012"/>
            <a:chExt cx="4563035" cy="34629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E28A77-D846-4B1D-A545-CC848CC7ACAB}"/>
                </a:ext>
              </a:extLst>
            </p:cNvPr>
            <p:cNvSpPr/>
            <p:nvPr/>
          </p:nvSpPr>
          <p:spPr>
            <a:xfrm>
              <a:off x="7234518" y="1013012"/>
              <a:ext cx="4563035" cy="34629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23" name="그림 22" descr="지도, 테이블, 사진, 남자이(가) 표시된 사진&#10;&#10;자동 생성된 설명">
              <a:extLst>
                <a:ext uri="{FF2B5EF4-FFF2-40B4-BE49-F238E27FC236}">
                  <a16:creationId xmlns:a16="http://schemas.microsoft.com/office/drawing/2014/main" id="{B0409445-E1B2-4DC3-A689-29DC99AE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276" y="1081561"/>
              <a:ext cx="4385034" cy="33312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A8786A-E80E-42D7-9141-94FB95CCAECD}"/>
              </a:ext>
            </a:extLst>
          </p:cNvPr>
          <p:cNvSpPr/>
          <p:nvPr/>
        </p:nvSpPr>
        <p:spPr>
          <a:xfrm>
            <a:off x="7458635" y="1257810"/>
            <a:ext cx="4411477" cy="441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caret 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패키지를 사용하여 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CV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튜닝할 수도 있습니다</a:t>
            </a:r>
            <a:endParaRPr lang="en-US" altLang="ko-KR" sz="1400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</a:rPr>
              <a:t>train()</a:t>
            </a:r>
            <a:r>
              <a:rPr lang="ko-KR" altLang="en-US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실행되는데 조금 </a:t>
            </a:r>
            <a:r>
              <a:rPr lang="ko-KR" altLang="en-US" sz="1400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오래걸립니다</a:t>
            </a:r>
            <a:r>
              <a:rPr lang="en-US" altLang="ko-KR" sz="1400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…</a:t>
            </a:r>
            <a:endParaRPr lang="en-US" sz="1400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286F6-FBE1-4F5F-B4C7-BDAC1265D247}"/>
              </a:ext>
            </a:extLst>
          </p:cNvPr>
          <p:cNvSpPr txBox="1"/>
          <p:nvPr/>
        </p:nvSpPr>
        <p:spPr>
          <a:xfrm>
            <a:off x="1159554" y="298421"/>
            <a:ext cx="516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- 5. Hyperparameter Tuning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80DF5C-D7DA-4123-817E-4A907FBFAE21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5162054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06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475D16F5-C2C6-40EA-B589-DB71BD96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47" y="3593783"/>
            <a:ext cx="5861306" cy="24425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54F8F-2851-4032-A57F-CDFDA71782ED}"/>
              </a:ext>
            </a:extLst>
          </p:cNvPr>
          <p:cNvSpPr txBox="1"/>
          <p:nvPr/>
        </p:nvSpPr>
        <p:spPr>
          <a:xfrm>
            <a:off x="168184" y="158234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931F3-6091-4CBC-A223-330ABBE77AF7}"/>
              </a:ext>
            </a:extLst>
          </p:cNvPr>
          <p:cNvSpPr txBox="1"/>
          <p:nvPr/>
        </p:nvSpPr>
        <p:spPr>
          <a:xfrm>
            <a:off x="1159554" y="262811"/>
            <a:ext cx="109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DBF21-2C55-4F2B-8C9C-2ACB014171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0978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3F5B56-18B6-418C-B598-0AF1D203B4D7}"/>
              </a:ext>
            </a:extLst>
          </p:cNvPr>
          <p:cNvSpPr/>
          <p:nvPr/>
        </p:nvSpPr>
        <p:spPr>
          <a:xfrm>
            <a:off x="636421" y="1481723"/>
            <a:ext cx="10505423" cy="176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Ensemble(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앙상블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 : 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프랑스어로 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통일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” or “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조화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등을 의미함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두 사람 이상의 연주자에 의한 합주 또는 합창을 말하며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같은 악기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다른 악기에 관없이 듀엣에서 </a:t>
            </a:r>
            <a:r>
              <a:rPr lang="ko-KR" altLang="en-US" kern="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튜티라</a:t>
            </a:r>
            <a:r>
              <a:rPr lang="ko-KR" altLang="en-US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 불리는 총주까지 모두 앙상블에 속한다</a:t>
            </a:r>
            <a:r>
              <a:rPr lang="en-US" altLang="ko-KR" kern="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Times New Roman" panose="02020603050405020304" pitchFamily="18" charset="0"/>
              </a:rPr>
              <a:t>.”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머신러닝에서는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Base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모델들의 예측을 다수결 법칙 또는 평균을 이용해 통합하여 예측 정확성을 향상 시키는 방법론 을 말함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11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3C247F-BBE0-4D78-9520-DE5B10CD3721}"/>
              </a:ext>
            </a:extLst>
          </p:cNvPr>
          <p:cNvSpPr/>
          <p:nvPr/>
        </p:nvSpPr>
        <p:spPr>
          <a:xfrm>
            <a:off x="475129" y="1228165"/>
            <a:ext cx="10883153" cy="717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 )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단점 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너무 느리다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ranger()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함수로 더 큰 </a:t>
            </a:r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r>
              <a:rPr lang="ko-KR" altLang="en-US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다루어 봅시다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E4460F-3187-49A8-824C-AD6F38AD73AC}"/>
              </a:ext>
            </a:extLst>
          </p:cNvPr>
          <p:cNvGrpSpPr/>
          <p:nvPr/>
        </p:nvGrpSpPr>
        <p:grpSpPr>
          <a:xfrm>
            <a:off x="475129" y="2091932"/>
            <a:ext cx="6002151" cy="4013033"/>
            <a:chOff x="564776" y="2351855"/>
            <a:chExt cx="6302190" cy="42313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6611291-6A10-4BAA-B512-7AF0548BFFD4}"/>
                </a:ext>
              </a:extLst>
            </p:cNvPr>
            <p:cNvSpPr/>
            <p:nvPr/>
          </p:nvSpPr>
          <p:spPr>
            <a:xfrm>
              <a:off x="564776" y="2351855"/>
              <a:ext cx="6302190" cy="4231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1BE2D8-F10F-42F4-901A-7B11B398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312" y="2399834"/>
              <a:ext cx="6158753" cy="410991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5CFB991-7910-40CB-90B7-48D42A49ACC3}"/>
              </a:ext>
            </a:extLst>
          </p:cNvPr>
          <p:cNvGrpSpPr/>
          <p:nvPr/>
        </p:nvGrpSpPr>
        <p:grpSpPr>
          <a:xfrm>
            <a:off x="6549746" y="3195958"/>
            <a:ext cx="4808536" cy="1712439"/>
            <a:chOff x="6519956" y="3191434"/>
            <a:chExt cx="5116232" cy="17212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21828C-CBC2-4D51-BE1B-E42F6D063DF6}"/>
                </a:ext>
              </a:extLst>
            </p:cNvPr>
            <p:cNvSpPr/>
            <p:nvPr/>
          </p:nvSpPr>
          <p:spPr>
            <a:xfrm>
              <a:off x="6519956" y="3191434"/>
              <a:ext cx="5116232" cy="1721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64E340-2D05-4B96-8CE5-AC5C96AED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857" y="3257205"/>
              <a:ext cx="4979614" cy="16075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571BDA-DA0A-41DB-A849-AAB3DD2122D0}"/>
              </a:ext>
            </a:extLst>
          </p:cNvPr>
          <p:cNvSpPr/>
          <p:nvPr/>
        </p:nvSpPr>
        <p:spPr>
          <a:xfrm>
            <a:off x="6549746" y="5007522"/>
            <a:ext cx="4979614" cy="1097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속도가 빠릅니다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문법은 </a:t>
            </a:r>
            <a:r>
              <a:rPr lang="en-US" altLang="ko-KR" sz="1400" b="1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 매우 유사합니다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(Hyperparameter </a:t>
            </a:r>
            <a:r>
              <a:rPr lang="ko-KR" altLang="en-US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명칭이 조금 다른 것들이 있습니다</a:t>
            </a:r>
            <a:r>
              <a:rPr lang="en-US" altLang="ko-KR" sz="1400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!!)</a:t>
            </a:r>
            <a:endParaRPr lang="en-US" sz="1400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75B7F9-A196-496F-88EB-7DD4EF8E8FBF}"/>
              </a:ext>
            </a:extLst>
          </p:cNvPr>
          <p:cNvGrpSpPr/>
          <p:nvPr/>
        </p:nvGrpSpPr>
        <p:grpSpPr>
          <a:xfrm>
            <a:off x="6549746" y="2091932"/>
            <a:ext cx="4808536" cy="1004901"/>
            <a:chOff x="6651812" y="2351856"/>
            <a:chExt cx="5145741" cy="10457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1D1DCA-A113-4857-97C7-5712740F1920}"/>
                </a:ext>
              </a:extLst>
            </p:cNvPr>
            <p:cNvSpPr/>
            <p:nvPr/>
          </p:nvSpPr>
          <p:spPr>
            <a:xfrm>
              <a:off x="6651812" y="2351856"/>
              <a:ext cx="5145741" cy="1045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A4B349-C328-4D20-AED6-1225CFEC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7257" y="2459486"/>
              <a:ext cx="4979614" cy="86888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D3E0D4-7390-46FD-966E-125198D8C9B0}"/>
              </a:ext>
            </a:extLst>
          </p:cNvPr>
          <p:cNvSpPr/>
          <p:nvPr/>
        </p:nvSpPr>
        <p:spPr>
          <a:xfrm>
            <a:off x="9466729" y="2294965"/>
            <a:ext cx="159571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E0CCA3-2029-47A7-A637-FD75E7D808B3}"/>
              </a:ext>
            </a:extLst>
          </p:cNvPr>
          <p:cNvSpPr txBox="1"/>
          <p:nvPr/>
        </p:nvSpPr>
        <p:spPr>
          <a:xfrm>
            <a:off x="1159554" y="298421"/>
            <a:ext cx="4027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- 6. range() : 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속도개선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968923C-6CE5-4A57-9B0C-04FA2BE3B85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4027962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E2FF8B-CB97-4459-A9FC-1F269F24CCD6}"/>
              </a:ext>
            </a:extLst>
          </p:cNvPr>
          <p:cNvGrpSpPr/>
          <p:nvPr/>
        </p:nvGrpSpPr>
        <p:grpSpPr>
          <a:xfrm>
            <a:off x="322729" y="1524064"/>
            <a:ext cx="11017624" cy="4903571"/>
            <a:chOff x="322729" y="1183346"/>
            <a:chExt cx="11462909" cy="524428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446CED-498A-48DD-993A-C2BE2C180AFD}"/>
                </a:ext>
              </a:extLst>
            </p:cNvPr>
            <p:cNvSpPr/>
            <p:nvPr/>
          </p:nvSpPr>
          <p:spPr>
            <a:xfrm>
              <a:off x="322729" y="1183346"/>
              <a:ext cx="11462909" cy="524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79CE7A-4DA6-4A7F-A6B7-11A1F4C3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62" y="1259632"/>
              <a:ext cx="6115050" cy="41909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57EABA-7435-4E26-8052-4B17D3B6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62" y="5495364"/>
              <a:ext cx="6115050" cy="8875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AB817D-2B52-4A26-92CD-CD456325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687" y="1259632"/>
              <a:ext cx="5173196" cy="24473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4A7C15-8DF3-4E94-ADE9-CA7B99AC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9687" y="3736655"/>
              <a:ext cx="5173196" cy="102870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E70049-E3F0-4F05-A8A9-B88DD87BEE10}"/>
              </a:ext>
            </a:extLst>
          </p:cNvPr>
          <p:cNvSpPr/>
          <p:nvPr/>
        </p:nvSpPr>
        <p:spPr>
          <a:xfrm>
            <a:off x="322729" y="1165477"/>
            <a:ext cx="5827059" cy="35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다양한 </a:t>
            </a:r>
            <a:r>
              <a:rPr lang="ko-KR" altLang="en-US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하이퍼파라미터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조합으로 해보겠습니다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7DC3D42-1858-4D64-8685-EF7CC9B51416}"/>
              </a:ext>
            </a:extLst>
          </p:cNvPr>
          <p:cNvSpPr/>
          <p:nvPr/>
        </p:nvSpPr>
        <p:spPr>
          <a:xfrm>
            <a:off x="168184" y="1452282"/>
            <a:ext cx="306945" cy="2958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D035DF-B124-4960-8892-F9AC55F6D8E1}"/>
              </a:ext>
            </a:extLst>
          </p:cNvPr>
          <p:cNvSpPr/>
          <p:nvPr/>
        </p:nvSpPr>
        <p:spPr>
          <a:xfrm>
            <a:off x="249640" y="5405718"/>
            <a:ext cx="306945" cy="2958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235A916-C458-48B2-9293-ADB8C740AFFE}"/>
              </a:ext>
            </a:extLst>
          </p:cNvPr>
          <p:cNvSpPr/>
          <p:nvPr/>
        </p:nvSpPr>
        <p:spPr>
          <a:xfrm>
            <a:off x="6230172" y="1477755"/>
            <a:ext cx="306945" cy="25243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23FBD9B-C6B3-4431-AE4A-D937B547044D}"/>
              </a:ext>
            </a:extLst>
          </p:cNvPr>
          <p:cNvSpPr/>
          <p:nvPr/>
        </p:nvSpPr>
        <p:spPr>
          <a:xfrm>
            <a:off x="6200235" y="3763563"/>
            <a:ext cx="306945" cy="29584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endParaRPr lang="en-US" b="1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8AE87-4948-4D75-AD8E-B74A12C49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189" y="4936169"/>
            <a:ext cx="4958658" cy="1440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9F5791-8846-48A9-83E8-04027D402C86}"/>
              </a:ext>
            </a:extLst>
          </p:cNvPr>
          <p:cNvSpPr txBox="1"/>
          <p:nvPr/>
        </p:nvSpPr>
        <p:spPr>
          <a:xfrm>
            <a:off x="1159554" y="298421"/>
            <a:ext cx="388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- 6. range() : Tuning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D026FE-56BA-4FBD-A591-5E59EFA948CF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388112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594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58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D149E2-3A45-412C-A51B-51F8466EC3D8}"/>
              </a:ext>
            </a:extLst>
          </p:cNvPr>
          <p:cNvGrpSpPr/>
          <p:nvPr/>
        </p:nvGrpSpPr>
        <p:grpSpPr>
          <a:xfrm>
            <a:off x="542951" y="1631576"/>
            <a:ext cx="10116088" cy="2312894"/>
            <a:chOff x="444336" y="1541929"/>
            <a:chExt cx="10367099" cy="24025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23A5C1-FF49-4804-9F22-718393C09D20}"/>
                </a:ext>
              </a:extLst>
            </p:cNvPr>
            <p:cNvSpPr/>
            <p:nvPr/>
          </p:nvSpPr>
          <p:spPr>
            <a:xfrm>
              <a:off x="444336" y="1541929"/>
              <a:ext cx="10367099" cy="2402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배달의민족 한나체 Pro" panose="020B060000010101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232B85D-8BEC-4AE1-8A2F-AEECEB8A0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20" y="1632261"/>
              <a:ext cx="6779325" cy="219566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EFC284-EE08-4401-8EF6-82B67EC31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028" y="1632261"/>
              <a:ext cx="3329827" cy="2195668"/>
            </a:xfrm>
            <a:prstGeom prst="rect">
              <a:avLst/>
            </a:prstGeom>
          </p:spPr>
        </p:pic>
      </p:grp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7BC4C93-FFF2-4D50-B160-28DC3BA42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9" y="4031431"/>
            <a:ext cx="4011121" cy="240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8EAB94-5EA5-4AB6-9AA5-F23A1CE4D639}"/>
              </a:ext>
            </a:extLst>
          </p:cNvPr>
          <p:cNvSpPr/>
          <p:nvPr/>
        </p:nvSpPr>
        <p:spPr>
          <a:xfrm>
            <a:off x="318832" y="1154864"/>
            <a:ext cx="7632862" cy="592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altLang="ko-KR" dirty="0" err="1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randomForest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() </a:t>
            </a:r>
            <a:r>
              <a:rPr lang="ko-KR" altLang="en-US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 마찬가지로 변수 중요도를 확인할 수 있습니다</a:t>
            </a:r>
            <a:r>
              <a:rPr lang="en-US" altLang="ko-KR" dirty="0">
                <a:solidFill>
                  <a:schemeClr val="tx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dirty="0">
              <a:solidFill>
                <a:schemeClr val="tx1"/>
              </a:solidFill>
              <a:latin typeface="배달의민족 한나체 Pro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BB507-5E30-4F5E-99D9-9DD558E23E6D}"/>
              </a:ext>
            </a:extLst>
          </p:cNvPr>
          <p:cNvSpPr txBox="1"/>
          <p:nvPr/>
        </p:nvSpPr>
        <p:spPr>
          <a:xfrm>
            <a:off x="1159554" y="298421"/>
            <a:ext cx="443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</a:t>
            </a:r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- 6. range() : </a:t>
            </a:r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중요도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809CB9-4EF1-4E3F-8289-18E4C2F00C27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443191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78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2EED4-17E3-4D09-AA61-75E57315C64D}"/>
              </a:ext>
            </a:extLst>
          </p:cNvPr>
          <p:cNvSpPr txBox="1"/>
          <p:nvPr/>
        </p:nvSpPr>
        <p:spPr>
          <a:xfrm>
            <a:off x="1305016" y="2613392"/>
            <a:ext cx="95819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본 발표 자료는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고려대학교 산업경영공학부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김성범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교수님의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‘[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핵심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머신러닝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모델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강의를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인용하여 만들었습니다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hlinkClick r:id="rId2"/>
              </a:rPr>
              <a:t>https://www.youtube.com/watch?v=lIT5-piVtRw&amp;t=700s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FCD56-B3D6-443D-9286-591E7C64F687}"/>
              </a:ext>
            </a:extLst>
          </p:cNvPr>
          <p:cNvSpPr txBox="1"/>
          <p:nvPr/>
        </p:nvSpPr>
        <p:spPr>
          <a:xfrm>
            <a:off x="1159554" y="298421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C55AB6-CE39-473C-ADC2-601CB651E9D8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77777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336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793409" y="3038902"/>
            <a:ext cx="455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600" dirty="0">
                <a:solidFill>
                  <a:srgbClr val="153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sz="5400" spc="600" dirty="0">
              <a:solidFill>
                <a:srgbClr val="153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81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54F8F-2851-4032-A57F-CDFDA71782ED}"/>
              </a:ext>
            </a:extLst>
          </p:cNvPr>
          <p:cNvSpPr txBox="1"/>
          <p:nvPr/>
        </p:nvSpPr>
        <p:spPr>
          <a:xfrm>
            <a:off x="168184" y="158234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931F3-6091-4CBC-A223-330ABBE77AF7}"/>
              </a:ext>
            </a:extLst>
          </p:cNvPr>
          <p:cNvSpPr txBox="1"/>
          <p:nvPr/>
        </p:nvSpPr>
        <p:spPr>
          <a:xfrm>
            <a:off x="1159554" y="262811"/>
            <a:ext cx="109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DBF21-2C55-4F2B-8C9C-2ACB014171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0978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E0AAD3-FF56-46BB-9A49-0EC99C33CC55}"/>
              </a:ext>
            </a:extLst>
          </p:cNvPr>
          <p:cNvSpPr txBox="1"/>
          <p:nvPr/>
        </p:nvSpPr>
        <p:spPr>
          <a:xfrm>
            <a:off x="460620" y="1229993"/>
            <a:ext cx="11464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앙상블 모형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 개의 분류모형에 의한 결과를 종합하여 분류의 정확도를 높이는 방법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이는 적절한 표본추출법으로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데이터에서 여러 개의 훈련용 데이터 집합을 만들고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-&gt;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각각의 데이터 집합에서 하나의 분류기를 만들어 앙상블을 하는 방법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새로운 자료에 대해 분류기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예측값들의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가중 투표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(weighted vote)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또는 다수결 투표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(majority vote)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통해 분류를 수행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데이터를 조절하는 가장 대표적인 방법에는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배깅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(bagging)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부스팅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(boosting)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있음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특히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방법은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배깅의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개념과 속성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임의선택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(random selection)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결합한 앙상블 기법이다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99DB42-F64F-4208-8CC0-94E36896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53" y="3681966"/>
            <a:ext cx="3806493" cy="2722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735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54F8F-2851-4032-A57F-CDFDA71782ED}"/>
              </a:ext>
            </a:extLst>
          </p:cNvPr>
          <p:cNvSpPr txBox="1"/>
          <p:nvPr/>
        </p:nvSpPr>
        <p:spPr>
          <a:xfrm>
            <a:off x="168184" y="158234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931F3-6091-4CBC-A223-330ABBE77AF7}"/>
              </a:ext>
            </a:extLst>
          </p:cNvPr>
          <p:cNvSpPr txBox="1"/>
          <p:nvPr/>
        </p:nvSpPr>
        <p:spPr>
          <a:xfrm>
            <a:off x="1159554" y="262811"/>
            <a:ext cx="109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DBF21-2C55-4F2B-8C9C-2ACB014171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0978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5F0B70-533C-4326-8638-75208E1F5617}"/>
              </a:ext>
            </a:extLst>
          </p:cNvPr>
          <p:cNvSpPr txBox="1"/>
          <p:nvPr/>
        </p:nvSpPr>
        <p:spPr>
          <a:xfrm>
            <a:off x="506518" y="1453981"/>
            <a:ext cx="714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조건을 만족할 때 앙상블 모델은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Base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모델보다 우수한 성능을 보여준다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Base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모델들이 서로 독립적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Base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모델들이 무작위 예측을 수행하는 모델보다 성능이 좋은 경우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(ex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범주가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 class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문제에 대해 최소한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0.5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 넘어야 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BBEBB1-B38D-4366-926D-B4983B61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89" y="3753146"/>
            <a:ext cx="6063620" cy="997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19641D-BA8A-44F0-AB76-76385C96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530" y="2690948"/>
            <a:ext cx="3958115" cy="354470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38A64E-035D-412B-AA03-48E75F781B85}"/>
              </a:ext>
            </a:extLst>
          </p:cNvPr>
          <p:cNvCxnSpPr>
            <a:cxnSpLocks/>
          </p:cNvCxnSpPr>
          <p:nvPr/>
        </p:nvCxnSpPr>
        <p:spPr>
          <a:xfrm>
            <a:off x="9706331" y="2740884"/>
            <a:ext cx="0" cy="28312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4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54F8F-2851-4032-A57F-CDFDA71782ED}"/>
              </a:ext>
            </a:extLst>
          </p:cNvPr>
          <p:cNvSpPr txBox="1"/>
          <p:nvPr/>
        </p:nvSpPr>
        <p:spPr>
          <a:xfrm>
            <a:off x="168184" y="158234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931F3-6091-4CBC-A223-330ABBE77AF7}"/>
              </a:ext>
            </a:extLst>
          </p:cNvPr>
          <p:cNvSpPr txBox="1"/>
          <p:nvPr/>
        </p:nvSpPr>
        <p:spPr>
          <a:xfrm>
            <a:off x="1159554" y="262811"/>
            <a:ext cx="109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DBF21-2C55-4F2B-8C9C-2ACB014171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0978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6774D6-A768-41E0-8A93-CD7772C49160}"/>
              </a:ext>
            </a:extLst>
          </p:cNvPr>
          <p:cNvSpPr txBox="1"/>
          <p:nvPr/>
        </p:nvSpPr>
        <p:spPr>
          <a:xfrm>
            <a:off x="895441" y="2228671"/>
            <a:ext cx="104011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앙상블의 장점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평균을 취함으로써 편의를 제거해줌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치우침이 있는 여러 모형의 평균을 취하면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어느 쪽에도 치우치지 않는 결과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얻게 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7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분산을 감소시킴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개 모형으로부터 단일 의견보다 여러 모형의 의견을 결합하면 변동이 작아진다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7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과적합의 가능성을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줄여줌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과적합이 없는 각 모형으로 부터 예측을 결합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가중 평균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로지스틱 회귀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하면 과적합의 여지가 줄어든다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51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54F8F-2851-4032-A57F-CDFDA71782ED}"/>
              </a:ext>
            </a:extLst>
          </p:cNvPr>
          <p:cNvSpPr txBox="1"/>
          <p:nvPr/>
        </p:nvSpPr>
        <p:spPr>
          <a:xfrm>
            <a:off x="168184" y="158234"/>
            <a:ext cx="93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931F3-6091-4CBC-A223-330ABBE77AF7}"/>
              </a:ext>
            </a:extLst>
          </p:cNvPr>
          <p:cNvSpPr txBox="1"/>
          <p:nvPr/>
        </p:nvSpPr>
        <p:spPr>
          <a:xfrm>
            <a:off x="1159554" y="262811"/>
            <a:ext cx="109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DBF21-2C55-4F2B-8C9C-2ACB01417165}"/>
              </a:ext>
            </a:extLst>
          </p:cNvPr>
          <p:cNvCxnSpPr>
            <a:cxnSpLocks/>
          </p:cNvCxnSpPr>
          <p:nvPr/>
        </p:nvCxnSpPr>
        <p:spPr>
          <a:xfrm>
            <a:off x="1159554" y="821641"/>
            <a:ext cx="1097871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E82C50-BFD5-4544-91C1-96817F774B06}"/>
              </a:ext>
            </a:extLst>
          </p:cNvPr>
          <p:cNvSpPr txBox="1"/>
          <p:nvPr/>
        </p:nvSpPr>
        <p:spPr>
          <a:xfrm>
            <a:off x="832633" y="4709153"/>
            <a:ext cx="10832935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앙상블모델은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어떤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모델을 사용하느냐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따라 이름이 달라짐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의사결정 나무를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모델로 사용하는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ensemble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기법을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Random Forest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라고 한다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7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의사결정 나무모델은 앙상블 모델의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모델로서 활용도가 높음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Low computational complexity 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데이터의 크기가 방대한 경우에도 모델을 빨리 구축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- Nonparametric 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분포에 대한 전제가 필요하지 않음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비모수적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650AC0-F811-4234-AC25-01AA154C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62" y="1718631"/>
            <a:ext cx="2904285" cy="2831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628549-07F6-4A50-8FED-E9A9E396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657" y="1718631"/>
            <a:ext cx="2904285" cy="28314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E9BA80-6FDC-463A-886D-6F2ECE1EFD31}"/>
              </a:ext>
            </a:extLst>
          </p:cNvPr>
          <p:cNvSpPr/>
          <p:nvPr/>
        </p:nvSpPr>
        <p:spPr>
          <a:xfrm>
            <a:off x="6185452" y="1718631"/>
            <a:ext cx="63649" cy="283149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A442F-B84A-4810-94F6-2BA4006465E2}"/>
              </a:ext>
            </a:extLst>
          </p:cNvPr>
          <p:cNvSpPr/>
          <p:nvPr/>
        </p:nvSpPr>
        <p:spPr>
          <a:xfrm>
            <a:off x="576308" y="1248947"/>
            <a:ext cx="377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앙상블과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랜덤포레스트와의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관계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2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8184" y="158234"/>
            <a:ext cx="91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5400" spc="-3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9554" y="298421"/>
            <a:ext cx="1801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73D1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</a:t>
            </a:r>
            <a:endParaRPr lang="ko-KR" altLang="en-US" sz="2800" dirty="0">
              <a:solidFill>
                <a:srgbClr val="073D1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1159554" y="821641"/>
            <a:ext cx="1801519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51D5EE-0C2C-4336-A7A5-7D561DCA1634}"/>
              </a:ext>
            </a:extLst>
          </p:cNvPr>
          <p:cNvSpPr/>
          <p:nvPr/>
        </p:nvSpPr>
        <p:spPr>
          <a:xfrm>
            <a:off x="984433" y="1460503"/>
            <a:ext cx="10505423" cy="116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Bootstrap(</a:t>
            </a:r>
            <a:r>
              <a:rPr lang="ko-KR" altLang="en-US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붓스트랩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 :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주어진 자료에서 </a:t>
            </a:r>
            <a:r>
              <a:rPr lang="ko-KR" altLang="ko-KR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단순랜덤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복원추출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방법을 활용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                              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동일한 크기의 표본을 여러 개 생성하는 샘플링 방법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개별 데이터셋을 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붓스트랩셋</a:t>
            </a:r>
            <a:r>
              <a:rPr lang="en-US" altLang="ko-KR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이라고 부름</a:t>
            </a:r>
            <a:endParaRPr lang="en-US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FAF0AB-B8C5-4A09-8652-78DFD3D3FC8B}"/>
              </a:ext>
            </a:extLst>
          </p:cNvPr>
          <p:cNvPicPr/>
          <p:nvPr/>
        </p:nvPicPr>
        <p:blipFill rotWithShape="1">
          <a:blip r:embed="rId2"/>
          <a:srcRect l="16111" t="50480" r="14028" b="7159"/>
          <a:stretch/>
        </p:blipFill>
        <p:spPr bwMode="auto">
          <a:xfrm>
            <a:off x="2230777" y="3267315"/>
            <a:ext cx="7730446" cy="2769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9A8A9-82A6-41CB-8337-EFE5E2541198}"/>
              </a:ext>
            </a:extLst>
          </p:cNvPr>
          <p:cNvSpPr txBox="1"/>
          <p:nvPr/>
        </p:nvSpPr>
        <p:spPr>
          <a:xfrm>
            <a:off x="2230777" y="2861114"/>
            <a:ext cx="170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Original Dataset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A05D3-260F-4ED6-8D61-0420A974054D}"/>
              </a:ext>
            </a:extLst>
          </p:cNvPr>
          <p:cNvSpPr txBox="1"/>
          <p:nvPr/>
        </p:nvSpPr>
        <p:spPr>
          <a:xfrm>
            <a:off x="4397582" y="2861114"/>
            <a:ext cx="1259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 1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989570-EBA0-4A94-86BF-B7848A4042BA}"/>
              </a:ext>
            </a:extLst>
          </p:cNvPr>
          <p:cNvSpPr txBox="1"/>
          <p:nvPr/>
        </p:nvSpPr>
        <p:spPr>
          <a:xfrm>
            <a:off x="6120944" y="2861114"/>
            <a:ext cx="160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 2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604997-BEF3-479C-ABD5-640451B6FD94}"/>
              </a:ext>
            </a:extLst>
          </p:cNvPr>
          <p:cNvSpPr txBox="1"/>
          <p:nvPr/>
        </p:nvSpPr>
        <p:spPr>
          <a:xfrm>
            <a:off x="8581553" y="2861114"/>
            <a:ext cx="160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Bootstrap B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9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_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메인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ANK YOU_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2597</Words>
  <Application>Microsoft Office PowerPoint</Application>
  <PresentationFormat>와이드스크린</PresentationFormat>
  <Paragraphs>409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Arial</vt:lpstr>
      <vt:lpstr>Cambria Math</vt:lpstr>
      <vt:lpstr>배달의민족 한나체 Pro</vt:lpstr>
      <vt:lpstr>배달의민족 주아</vt:lpstr>
      <vt:lpstr>Wingdings</vt:lpstr>
      <vt:lpstr>배달의민족 한나체 Air</vt:lpstr>
      <vt:lpstr>Office 테마</vt:lpstr>
      <vt:lpstr>메인_01</vt:lpstr>
      <vt:lpstr>메인_02</vt:lpstr>
      <vt:lpstr>내용</vt:lpstr>
      <vt:lpstr>THANK YOU</vt:lpstr>
      <vt:lpstr>THANK YOU_02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신은아</cp:lastModifiedBy>
  <cp:revision>88</cp:revision>
  <dcterms:created xsi:type="dcterms:W3CDTF">2017-11-12T12:10:38Z</dcterms:created>
  <dcterms:modified xsi:type="dcterms:W3CDTF">2020-05-10T03:53:15Z</dcterms:modified>
</cp:coreProperties>
</file>